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8" r:id="rId5"/>
    <p:sldId id="257" r:id="rId6"/>
    <p:sldId id="262" r:id="rId7"/>
    <p:sldId id="274" r:id="rId8"/>
    <p:sldId id="275" r:id="rId9"/>
    <p:sldId id="265" r:id="rId10"/>
    <p:sldId id="264" r:id="rId11"/>
    <p:sldId id="276" r:id="rId12"/>
    <p:sldId id="266" r:id="rId13"/>
    <p:sldId id="277" r:id="rId14"/>
    <p:sldId id="267" r:id="rId15"/>
    <p:sldId id="268" r:id="rId16"/>
    <p:sldId id="278" r:id="rId17"/>
    <p:sldId id="259" r:id="rId18"/>
    <p:sldId id="260" r:id="rId19"/>
    <p:sldId id="281" r:id="rId20"/>
    <p:sldId id="269" r:id="rId21"/>
    <p:sldId id="270" r:id="rId22"/>
    <p:sldId id="271" r:id="rId23"/>
    <p:sldId id="282" r:id="rId24"/>
    <p:sldId id="272" r:id="rId25"/>
    <p:sldId id="284" r:id="rId26"/>
    <p:sldId id="273" r:id="rId27"/>
    <p:sldId id="283" r:id="rId28"/>
    <p:sldId id="28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3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26FE668-DD34-42C8-9F0D-36C36808F0F3}"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D49AFD-A740-465A-9A25-01A2F5DFA4B4}" type="slidenum">
              <a:rPr lang="en-GB" smtClean="0"/>
              <a:t>‹#›</a:t>
            </a:fld>
            <a:endParaRPr lang="en-GB"/>
          </a:p>
        </p:txBody>
      </p:sp>
    </p:spTree>
    <p:extLst>
      <p:ext uri="{BB962C8B-B14F-4D97-AF65-F5344CB8AC3E}">
        <p14:creationId xmlns:p14="http://schemas.microsoft.com/office/powerpoint/2010/main" val="2131802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6FE668-DD34-42C8-9F0D-36C36808F0F3}"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D49AFD-A740-465A-9A25-01A2F5DFA4B4}" type="slidenum">
              <a:rPr lang="en-GB" smtClean="0"/>
              <a:t>‹#›</a:t>
            </a:fld>
            <a:endParaRPr lang="en-GB"/>
          </a:p>
        </p:txBody>
      </p:sp>
    </p:spTree>
    <p:extLst>
      <p:ext uri="{BB962C8B-B14F-4D97-AF65-F5344CB8AC3E}">
        <p14:creationId xmlns:p14="http://schemas.microsoft.com/office/powerpoint/2010/main" val="3273607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6FE668-DD34-42C8-9F0D-36C36808F0F3}"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D49AFD-A740-465A-9A25-01A2F5DFA4B4}" type="slidenum">
              <a:rPr lang="en-GB" smtClean="0"/>
              <a:t>‹#›</a:t>
            </a:fld>
            <a:endParaRPr lang="en-GB"/>
          </a:p>
        </p:txBody>
      </p:sp>
    </p:spTree>
    <p:extLst>
      <p:ext uri="{BB962C8B-B14F-4D97-AF65-F5344CB8AC3E}">
        <p14:creationId xmlns:p14="http://schemas.microsoft.com/office/powerpoint/2010/main" val="4058906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6FE668-DD34-42C8-9F0D-36C36808F0F3}"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D49AFD-A740-465A-9A25-01A2F5DFA4B4}" type="slidenum">
              <a:rPr lang="en-GB" smtClean="0"/>
              <a:t>‹#›</a:t>
            </a:fld>
            <a:endParaRPr lang="en-GB"/>
          </a:p>
        </p:txBody>
      </p:sp>
    </p:spTree>
    <p:extLst>
      <p:ext uri="{BB962C8B-B14F-4D97-AF65-F5344CB8AC3E}">
        <p14:creationId xmlns:p14="http://schemas.microsoft.com/office/powerpoint/2010/main" val="562827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26FE668-DD34-42C8-9F0D-36C36808F0F3}"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D49AFD-A740-465A-9A25-01A2F5DFA4B4}" type="slidenum">
              <a:rPr lang="en-GB" smtClean="0"/>
              <a:t>‹#›</a:t>
            </a:fld>
            <a:endParaRPr lang="en-GB"/>
          </a:p>
        </p:txBody>
      </p:sp>
    </p:spTree>
    <p:extLst>
      <p:ext uri="{BB962C8B-B14F-4D97-AF65-F5344CB8AC3E}">
        <p14:creationId xmlns:p14="http://schemas.microsoft.com/office/powerpoint/2010/main" val="1534084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6FE668-DD34-42C8-9F0D-36C36808F0F3}" type="datetimeFigureOut">
              <a:rPr lang="en-GB" smtClean="0"/>
              <a:t>15/06/2020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D49AFD-A740-465A-9A25-01A2F5DFA4B4}" type="slidenum">
              <a:rPr lang="en-GB" smtClean="0"/>
              <a:t>‹#›</a:t>
            </a:fld>
            <a:endParaRPr lang="en-GB"/>
          </a:p>
        </p:txBody>
      </p:sp>
    </p:spTree>
    <p:extLst>
      <p:ext uri="{BB962C8B-B14F-4D97-AF65-F5344CB8AC3E}">
        <p14:creationId xmlns:p14="http://schemas.microsoft.com/office/powerpoint/2010/main" val="3382526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26FE668-DD34-42C8-9F0D-36C36808F0F3}" type="datetimeFigureOut">
              <a:rPr lang="en-GB" smtClean="0"/>
              <a:t>15/06/2020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D49AFD-A740-465A-9A25-01A2F5DFA4B4}" type="slidenum">
              <a:rPr lang="en-GB" smtClean="0"/>
              <a:t>‹#›</a:t>
            </a:fld>
            <a:endParaRPr lang="en-GB"/>
          </a:p>
        </p:txBody>
      </p:sp>
    </p:spTree>
    <p:extLst>
      <p:ext uri="{BB962C8B-B14F-4D97-AF65-F5344CB8AC3E}">
        <p14:creationId xmlns:p14="http://schemas.microsoft.com/office/powerpoint/2010/main" val="3785289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26FE668-DD34-42C8-9F0D-36C36808F0F3}" type="datetimeFigureOut">
              <a:rPr lang="en-GB" smtClean="0"/>
              <a:t>15/06/2020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D49AFD-A740-465A-9A25-01A2F5DFA4B4}" type="slidenum">
              <a:rPr lang="en-GB" smtClean="0"/>
              <a:t>‹#›</a:t>
            </a:fld>
            <a:endParaRPr lang="en-GB"/>
          </a:p>
        </p:txBody>
      </p:sp>
    </p:spTree>
    <p:extLst>
      <p:ext uri="{BB962C8B-B14F-4D97-AF65-F5344CB8AC3E}">
        <p14:creationId xmlns:p14="http://schemas.microsoft.com/office/powerpoint/2010/main" val="3680438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6FE668-DD34-42C8-9F0D-36C36808F0F3}" type="datetimeFigureOut">
              <a:rPr lang="en-GB" smtClean="0"/>
              <a:t>15/06/2020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D49AFD-A740-465A-9A25-01A2F5DFA4B4}" type="slidenum">
              <a:rPr lang="en-GB" smtClean="0"/>
              <a:t>‹#›</a:t>
            </a:fld>
            <a:endParaRPr lang="en-GB"/>
          </a:p>
        </p:txBody>
      </p:sp>
    </p:spTree>
    <p:extLst>
      <p:ext uri="{BB962C8B-B14F-4D97-AF65-F5344CB8AC3E}">
        <p14:creationId xmlns:p14="http://schemas.microsoft.com/office/powerpoint/2010/main" val="2487792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6FE668-DD34-42C8-9F0D-36C36808F0F3}" type="datetimeFigureOut">
              <a:rPr lang="en-GB" smtClean="0"/>
              <a:t>15/06/2020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D49AFD-A740-465A-9A25-01A2F5DFA4B4}" type="slidenum">
              <a:rPr lang="en-GB" smtClean="0"/>
              <a:t>‹#›</a:t>
            </a:fld>
            <a:endParaRPr lang="en-GB"/>
          </a:p>
        </p:txBody>
      </p:sp>
    </p:spTree>
    <p:extLst>
      <p:ext uri="{BB962C8B-B14F-4D97-AF65-F5344CB8AC3E}">
        <p14:creationId xmlns:p14="http://schemas.microsoft.com/office/powerpoint/2010/main" val="1684638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6FE668-DD34-42C8-9F0D-36C36808F0F3}" type="datetimeFigureOut">
              <a:rPr lang="en-GB" smtClean="0"/>
              <a:t>15/06/2020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D49AFD-A740-465A-9A25-01A2F5DFA4B4}" type="slidenum">
              <a:rPr lang="en-GB" smtClean="0"/>
              <a:t>‹#›</a:t>
            </a:fld>
            <a:endParaRPr lang="en-GB"/>
          </a:p>
        </p:txBody>
      </p:sp>
    </p:spTree>
    <p:extLst>
      <p:ext uri="{BB962C8B-B14F-4D97-AF65-F5344CB8AC3E}">
        <p14:creationId xmlns:p14="http://schemas.microsoft.com/office/powerpoint/2010/main" val="2081230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6FE668-DD34-42C8-9F0D-36C36808F0F3}" type="datetimeFigureOut">
              <a:rPr lang="en-GB" smtClean="0"/>
              <a:t>15/06/2020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49AFD-A740-465A-9A25-01A2F5DFA4B4}" type="slidenum">
              <a:rPr lang="en-GB" smtClean="0"/>
              <a:t>‹#›</a:t>
            </a:fld>
            <a:endParaRPr lang="en-GB"/>
          </a:p>
        </p:txBody>
      </p:sp>
    </p:spTree>
    <p:extLst>
      <p:ext uri="{BB962C8B-B14F-4D97-AF65-F5344CB8AC3E}">
        <p14:creationId xmlns:p14="http://schemas.microsoft.com/office/powerpoint/2010/main" val="1701467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youtube.com/watch?v=05wC_T3IRe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gtPO0pbZCs8"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foreignlanguagecollective.com/13-french-movies-can-watch-youtube/" TargetMode="External"/><Relationship Id="rId2" Type="http://schemas.openxmlformats.org/officeDocument/2006/relationships/hyperlink" Target="https://www.fluentu.com/blog/french/best-french-movies-on-netflix/" TargetMode="External"/><Relationship Id="rId1" Type="http://schemas.openxmlformats.org/officeDocument/2006/relationships/slideLayout" Target="../slideLayouts/slideLayout2.xml"/><Relationship Id="rId5" Type="http://schemas.openxmlformats.org/officeDocument/2006/relationships/hyperlink" Target="http://podcast.innerfrench.com/e/e17-xavier-dolan-a-directing-prodigy-intermediate-french-podcast/" TargetMode="External"/><Relationship Id="rId4" Type="http://schemas.openxmlformats.org/officeDocument/2006/relationships/hyperlink" Target="https://www.innerfrench.com/podcast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aq-HtCFQGYQ"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aq-HtCFQGYQ"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ARCOURS: Le cinéma français est l'un des plus divers au mon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3395" y="2359423"/>
            <a:ext cx="6201297" cy="43835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ourquoi le cinéma français se casse la figure - Capital.f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5330" y="0"/>
            <a:ext cx="4355871" cy="21779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nifestation du cinéma français de Rue des Archive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2628" y="3041339"/>
            <a:ext cx="3601881" cy="370162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o photo description availab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84129" y="0"/>
            <a:ext cx="2177936" cy="217793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0" y="-443814"/>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Session 5 – New topic:</a:t>
            </a:r>
            <a:br>
              <a:rPr lang="en-GB" dirty="0" smtClean="0"/>
            </a:br>
            <a:r>
              <a:rPr lang="en-GB" dirty="0" smtClean="0"/>
              <a:t>Le </a:t>
            </a:r>
            <a:r>
              <a:rPr lang="en-GB" dirty="0" err="1" smtClean="0"/>
              <a:t>cinéma</a:t>
            </a:r>
            <a:r>
              <a:rPr lang="en-GB" dirty="0" smtClean="0"/>
              <a:t>! 1</a:t>
            </a:r>
            <a:r>
              <a:rPr lang="en-GB" baseline="30000" dirty="0" smtClean="0"/>
              <a:t>st</a:t>
            </a:r>
            <a:r>
              <a:rPr lang="en-GB" dirty="0" smtClean="0"/>
              <a:t> lesson</a:t>
            </a:r>
            <a:endParaRPr lang="en-GB" dirty="0"/>
          </a:p>
        </p:txBody>
      </p:sp>
      <p:sp>
        <p:nvSpPr>
          <p:cNvPr id="9" name="Title 1"/>
          <p:cNvSpPr txBox="1">
            <a:spLocks/>
          </p:cNvSpPr>
          <p:nvPr/>
        </p:nvSpPr>
        <p:spPr>
          <a:xfrm>
            <a:off x="31563" y="1081770"/>
            <a:ext cx="4862946" cy="1958183"/>
          </a:xfrm>
          <a:prstGeom prst="rect">
            <a:avLst/>
          </a:prstGeom>
        </p:spPr>
        <p:txBody>
          <a:bodyPr vert="horz" lIns="91440" tIns="45720" rIns="91440" bIns="45720" rtlCol="0" anchor="b">
            <a:normAutofit fontScale="3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smtClean="0">
                <a:solidFill>
                  <a:srgbClr val="00B050"/>
                </a:solidFill>
              </a:rPr>
              <a:t>Please follow the </a:t>
            </a:r>
            <a:r>
              <a:rPr lang="en-GB" dirty="0" err="1" smtClean="0">
                <a:solidFill>
                  <a:srgbClr val="00B050"/>
                </a:solidFill>
              </a:rPr>
              <a:t>powerpoint</a:t>
            </a:r>
            <a:r>
              <a:rPr lang="en-GB" dirty="0" smtClean="0">
                <a:solidFill>
                  <a:srgbClr val="00B050"/>
                </a:solidFill>
              </a:rPr>
              <a:t> and self-mark any activities in red font where I have provided the answers.</a:t>
            </a:r>
            <a:br>
              <a:rPr lang="en-GB" dirty="0" smtClean="0">
                <a:solidFill>
                  <a:srgbClr val="00B050"/>
                </a:solidFill>
              </a:rPr>
            </a:br>
            <a:r>
              <a:rPr lang="en-GB" dirty="0" smtClean="0">
                <a:solidFill>
                  <a:srgbClr val="00B050"/>
                </a:solidFill>
              </a:rPr>
              <a:t> </a:t>
            </a:r>
            <a:br>
              <a:rPr lang="en-GB" dirty="0" smtClean="0">
                <a:solidFill>
                  <a:srgbClr val="00B050"/>
                </a:solidFill>
              </a:rPr>
            </a:br>
            <a:r>
              <a:rPr lang="en-GB" dirty="0" smtClean="0">
                <a:solidFill>
                  <a:srgbClr val="00B050"/>
                </a:solidFill>
              </a:rPr>
              <a:t>Please can you </a:t>
            </a:r>
            <a:r>
              <a:rPr lang="en-GB" b="1" dirty="0" smtClean="0">
                <a:solidFill>
                  <a:srgbClr val="00B050"/>
                </a:solidFill>
              </a:rPr>
              <a:t>type up</a:t>
            </a:r>
            <a:r>
              <a:rPr lang="en-GB" dirty="0" smtClean="0">
                <a:solidFill>
                  <a:srgbClr val="00B050"/>
                </a:solidFill>
              </a:rPr>
              <a:t> all your work to the word document </a:t>
            </a:r>
            <a:r>
              <a:rPr lang="en-GB" dirty="0" smtClean="0">
                <a:solidFill>
                  <a:srgbClr val="00B050"/>
                </a:solidFill>
              </a:rPr>
              <a:t>attached “</a:t>
            </a:r>
            <a:r>
              <a:rPr lang="en-GB" b="1" dirty="0" smtClean="0">
                <a:solidFill>
                  <a:srgbClr val="00B050"/>
                </a:solidFill>
              </a:rPr>
              <a:t>3 </a:t>
            </a:r>
            <a:r>
              <a:rPr lang="en-GB" b="1" dirty="0">
                <a:solidFill>
                  <a:srgbClr val="00B050"/>
                </a:solidFill>
              </a:rPr>
              <a:t>- Session 5 - Worksheet - </a:t>
            </a:r>
            <a:r>
              <a:rPr lang="en-GB" b="1" dirty="0" err="1">
                <a:solidFill>
                  <a:srgbClr val="00B050"/>
                </a:solidFill>
              </a:rPr>
              <a:t>cinéma</a:t>
            </a:r>
            <a:r>
              <a:rPr lang="en-GB" b="1" dirty="0">
                <a:solidFill>
                  <a:srgbClr val="00B050"/>
                </a:solidFill>
              </a:rPr>
              <a:t> 1st </a:t>
            </a:r>
            <a:r>
              <a:rPr lang="en-GB" b="1" dirty="0" smtClean="0">
                <a:solidFill>
                  <a:srgbClr val="00B050"/>
                </a:solidFill>
              </a:rPr>
              <a:t>lesson“</a:t>
            </a:r>
            <a:r>
              <a:rPr lang="en-GB" dirty="0" smtClean="0">
                <a:solidFill>
                  <a:srgbClr val="00B050"/>
                </a:solidFill>
              </a:rPr>
              <a:t> or complete the exercises on a piece of paper.</a:t>
            </a:r>
            <a:endParaRPr lang="en-GB" dirty="0"/>
          </a:p>
        </p:txBody>
      </p:sp>
    </p:spTree>
    <p:extLst>
      <p:ext uri="{BB962C8B-B14F-4D97-AF65-F5344CB8AC3E}">
        <p14:creationId xmlns:p14="http://schemas.microsoft.com/office/powerpoint/2010/main" val="420296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898"/>
            <a:ext cx="6730085" cy="6824102"/>
          </a:xfrm>
          <a:prstGeom prst="rect">
            <a:avLst/>
          </a:prstGeom>
        </p:spPr>
      </p:pic>
      <p:sp>
        <p:nvSpPr>
          <p:cNvPr id="5" name="Title 1"/>
          <p:cNvSpPr>
            <a:spLocks noGrp="1"/>
          </p:cNvSpPr>
          <p:nvPr>
            <p:ph type="title"/>
          </p:nvPr>
        </p:nvSpPr>
        <p:spPr>
          <a:xfrm>
            <a:off x="6730085" y="639445"/>
            <a:ext cx="4728217" cy="732155"/>
          </a:xfrm>
        </p:spPr>
        <p:txBody>
          <a:bodyPr>
            <a:normAutofit fontScale="90000"/>
          </a:bodyPr>
          <a:lstStyle/>
          <a:p>
            <a:r>
              <a:rPr lang="en-GB" dirty="0" err="1" smtClean="0"/>
              <a:t>Écoutez</a:t>
            </a:r>
            <a:r>
              <a:rPr lang="en-GB" dirty="0" smtClean="0"/>
              <a:t>: p. 113 ex. 5</a:t>
            </a:r>
            <a:br>
              <a:rPr lang="en-GB" dirty="0" smtClean="0"/>
            </a:br>
            <a:r>
              <a:rPr lang="en-GB" dirty="0" smtClean="0"/>
              <a:t>Listening (1-6) -&gt; Fill in the blanks</a:t>
            </a:r>
            <a:endParaRPr lang="en-GB" dirty="0"/>
          </a:p>
        </p:txBody>
      </p:sp>
      <p:sp>
        <p:nvSpPr>
          <p:cNvPr id="2" name="Rectangle 1"/>
          <p:cNvSpPr/>
          <p:nvPr/>
        </p:nvSpPr>
        <p:spPr>
          <a:xfrm>
            <a:off x="8072845" y="2365385"/>
            <a:ext cx="2495007" cy="2492990"/>
          </a:xfrm>
          <a:prstGeom prst="rect">
            <a:avLst/>
          </a:prstGeom>
        </p:spPr>
        <p:txBody>
          <a:bodyPr wrap="square">
            <a:spAutoFit/>
          </a:bodyPr>
          <a:lstStyle/>
          <a:p>
            <a:pPr>
              <a:spcAft>
                <a:spcPts val="600"/>
              </a:spcAft>
            </a:pPr>
            <a:r>
              <a:rPr lang="fr-FR" b="1" dirty="0" smtClean="0">
                <a:solidFill>
                  <a:srgbClr val="00B050"/>
                </a:solidFill>
                <a:latin typeface="Arial" panose="020B0604020202020204" pitchFamily="34" charset="0"/>
                <a:ea typeface="Cambria" panose="02040503050406030204" pitchFamily="18" charset="0"/>
                <a:cs typeface="Times New Roman" panose="02020603050405020304" pitchFamily="18" charset="0"/>
              </a:rPr>
              <a:t>Les réponses</a:t>
            </a:r>
            <a:endParaRPr lang="en-GB" b="1" dirty="0">
              <a:solidFill>
                <a:srgbClr val="00B050"/>
              </a:solidFill>
              <a:latin typeface="Arial" panose="020B0604020202020204" pitchFamily="34" charset="0"/>
              <a:ea typeface="Cambria" panose="02040503050406030204" pitchFamily="18" charset="0"/>
              <a:cs typeface="Times New Roman" panose="02020603050405020304" pitchFamily="18" charset="0"/>
            </a:endParaRPr>
          </a:p>
          <a:p>
            <a:pPr marL="270510" indent="-270510">
              <a:spcAft>
                <a:spcPts val="600"/>
              </a:spcAft>
              <a:tabLst>
                <a:tab pos="270510" algn="l"/>
              </a:tabLst>
            </a:pPr>
            <a:r>
              <a:rPr lang="fr-FR" dirty="0">
                <a:solidFill>
                  <a:srgbClr val="00B050"/>
                </a:solidFill>
                <a:latin typeface="Arial" panose="020B0604020202020204" pitchFamily="34" charset="0"/>
                <a:ea typeface="Cambria" panose="02040503050406030204" pitchFamily="18" charset="0"/>
                <a:cs typeface="Times New Roman" panose="02020603050405020304" pitchFamily="18" charset="0"/>
              </a:rPr>
              <a:t>1 	ambition</a:t>
            </a:r>
            <a:endParaRPr lang="en-GB" dirty="0">
              <a:solidFill>
                <a:srgbClr val="00B050"/>
              </a:solidFill>
              <a:latin typeface="Arial" panose="020B0604020202020204" pitchFamily="34" charset="0"/>
              <a:ea typeface="Cambria" panose="02040503050406030204" pitchFamily="18" charset="0"/>
              <a:cs typeface="Times New Roman" panose="02020603050405020304" pitchFamily="18" charset="0"/>
            </a:endParaRPr>
          </a:p>
          <a:p>
            <a:pPr marL="270510" indent="-270510">
              <a:spcAft>
                <a:spcPts val="600"/>
              </a:spcAft>
              <a:tabLst>
                <a:tab pos="270510" algn="l"/>
              </a:tabLst>
            </a:pPr>
            <a:r>
              <a:rPr lang="fr-FR" dirty="0">
                <a:solidFill>
                  <a:srgbClr val="00B050"/>
                </a:solidFill>
                <a:latin typeface="Arial" panose="020B0604020202020204" pitchFamily="34" charset="0"/>
                <a:ea typeface="Cambria" panose="02040503050406030204" pitchFamily="18" charset="0"/>
                <a:cs typeface="Times New Roman" panose="02020603050405020304" pitchFamily="18" charset="0"/>
              </a:rPr>
              <a:t>2	un mélange</a:t>
            </a:r>
            <a:endParaRPr lang="en-GB" dirty="0">
              <a:solidFill>
                <a:srgbClr val="00B050"/>
              </a:solidFill>
              <a:latin typeface="Arial" panose="020B0604020202020204" pitchFamily="34" charset="0"/>
              <a:ea typeface="Cambria" panose="02040503050406030204" pitchFamily="18" charset="0"/>
              <a:cs typeface="Times New Roman" panose="02020603050405020304" pitchFamily="18" charset="0"/>
            </a:endParaRPr>
          </a:p>
          <a:p>
            <a:pPr marL="270510" indent="-270510">
              <a:spcAft>
                <a:spcPts val="600"/>
              </a:spcAft>
              <a:tabLst>
                <a:tab pos="270510" algn="l"/>
              </a:tabLst>
            </a:pPr>
            <a:r>
              <a:rPr lang="fr-FR" dirty="0">
                <a:solidFill>
                  <a:srgbClr val="00B050"/>
                </a:solidFill>
                <a:latin typeface="Arial" panose="020B0604020202020204" pitchFamily="34" charset="0"/>
                <a:ea typeface="Cambria" panose="02040503050406030204" pitchFamily="18" charset="0"/>
                <a:cs typeface="Times New Roman" panose="02020603050405020304" pitchFamily="18" charset="0"/>
              </a:rPr>
              <a:t>3	un contraste</a:t>
            </a:r>
            <a:endParaRPr lang="en-GB" dirty="0">
              <a:solidFill>
                <a:srgbClr val="00B050"/>
              </a:solidFill>
              <a:latin typeface="Arial" panose="020B0604020202020204" pitchFamily="34" charset="0"/>
              <a:ea typeface="Cambria" panose="02040503050406030204" pitchFamily="18" charset="0"/>
              <a:cs typeface="Times New Roman" panose="02020603050405020304" pitchFamily="18" charset="0"/>
            </a:endParaRPr>
          </a:p>
          <a:p>
            <a:pPr marL="270510" indent="-270510">
              <a:spcAft>
                <a:spcPts val="600"/>
              </a:spcAft>
              <a:tabLst>
                <a:tab pos="270510" algn="l"/>
              </a:tabLst>
            </a:pPr>
            <a:r>
              <a:rPr lang="fr-FR" dirty="0">
                <a:solidFill>
                  <a:srgbClr val="00B050"/>
                </a:solidFill>
                <a:latin typeface="Arial" panose="020B0604020202020204" pitchFamily="34" charset="0"/>
                <a:ea typeface="Cambria" panose="02040503050406030204" pitchFamily="18" charset="0"/>
                <a:cs typeface="Times New Roman" panose="02020603050405020304" pitchFamily="18" charset="0"/>
              </a:rPr>
              <a:t>4	un budget</a:t>
            </a:r>
            <a:endParaRPr lang="en-GB" dirty="0">
              <a:solidFill>
                <a:srgbClr val="00B050"/>
              </a:solidFill>
              <a:latin typeface="Arial" panose="020B0604020202020204" pitchFamily="34" charset="0"/>
              <a:ea typeface="Cambria" panose="02040503050406030204" pitchFamily="18" charset="0"/>
              <a:cs typeface="Times New Roman" panose="02020603050405020304" pitchFamily="18" charset="0"/>
            </a:endParaRPr>
          </a:p>
          <a:p>
            <a:pPr marL="270510" indent="-270510">
              <a:spcAft>
                <a:spcPts val="600"/>
              </a:spcAft>
              <a:tabLst>
                <a:tab pos="270510" algn="l"/>
              </a:tabLst>
            </a:pPr>
            <a:r>
              <a:rPr lang="fr-FR" dirty="0">
                <a:solidFill>
                  <a:srgbClr val="00B050"/>
                </a:solidFill>
                <a:latin typeface="Arial" panose="020B0604020202020204" pitchFamily="34" charset="0"/>
                <a:ea typeface="Cambria" panose="02040503050406030204" pitchFamily="18" charset="0"/>
                <a:cs typeface="Times New Roman" panose="02020603050405020304" pitchFamily="18" charset="0"/>
              </a:rPr>
              <a:t>5	leur voix</a:t>
            </a:r>
            <a:endParaRPr lang="en-GB" dirty="0">
              <a:solidFill>
                <a:srgbClr val="00B050"/>
              </a:solidFill>
              <a:latin typeface="Arial" panose="020B0604020202020204" pitchFamily="34" charset="0"/>
              <a:ea typeface="Cambria" panose="02040503050406030204" pitchFamily="18" charset="0"/>
              <a:cs typeface="Times New Roman" panose="02020603050405020304" pitchFamily="18" charset="0"/>
            </a:endParaRPr>
          </a:p>
          <a:p>
            <a:pPr marL="270510" indent="-270510">
              <a:spcAft>
                <a:spcPts val="600"/>
              </a:spcAft>
              <a:tabLst>
                <a:tab pos="270510" algn="l"/>
              </a:tabLst>
            </a:pPr>
            <a:r>
              <a:rPr lang="fr-FR" dirty="0">
                <a:solidFill>
                  <a:srgbClr val="00B050"/>
                </a:solidFill>
                <a:latin typeface="Arial" panose="020B0604020202020204" pitchFamily="34" charset="0"/>
                <a:ea typeface="Cambria" panose="02040503050406030204" pitchFamily="18" charset="0"/>
                <a:cs typeface="Times New Roman" panose="02020603050405020304" pitchFamily="18" charset="0"/>
              </a:rPr>
              <a:t>6	certaine</a:t>
            </a:r>
            <a:endParaRPr lang="en-GB" dirty="0">
              <a:solidFill>
                <a:srgbClr val="00B050"/>
              </a:solidFill>
              <a:latin typeface="Arial" panose="020B0604020202020204" pitchFamily="34" charset="0"/>
              <a:ea typeface="Cambria" panose="02040503050406030204" pitchFamily="18" charset="0"/>
              <a:cs typeface="Times New Roman" panose="02020603050405020304" pitchFamily="18" charset="0"/>
            </a:endParaRPr>
          </a:p>
        </p:txBody>
      </p:sp>
      <p:sp>
        <p:nvSpPr>
          <p:cNvPr id="6" name="TextBox 5"/>
          <p:cNvSpPr txBox="1"/>
          <p:nvPr/>
        </p:nvSpPr>
        <p:spPr>
          <a:xfrm>
            <a:off x="6950856" y="4858375"/>
            <a:ext cx="4738983" cy="2246769"/>
          </a:xfrm>
          <a:prstGeom prst="rect">
            <a:avLst/>
          </a:prstGeom>
          <a:noFill/>
        </p:spPr>
        <p:txBody>
          <a:bodyPr wrap="square" rtlCol="0">
            <a:spAutoFit/>
          </a:bodyPr>
          <a:lstStyle/>
          <a:p>
            <a:r>
              <a:rPr lang="en-GB" sz="1400" b="1" dirty="0" smtClean="0">
                <a:solidFill>
                  <a:srgbClr val="7030A0"/>
                </a:solidFill>
              </a:rPr>
              <a:t>Extension -</a:t>
            </a:r>
            <a:r>
              <a:rPr lang="en-GB" sz="1400" dirty="0" smtClean="0"/>
              <a:t> Listen to the second part again and make some notes </a:t>
            </a:r>
            <a:r>
              <a:rPr lang="en-GB" sz="1400" dirty="0" err="1" smtClean="0"/>
              <a:t>on:</a:t>
            </a:r>
            <a:r>
              <a:rPr lang="en-GB" sz="1400" b="1" u="sng" dirty="0" err="1" smtClean="0">
                <a:solidFill>
                  <a:srgbClr val="0070C0"/>
                </a:solidFill>
              </a:rPr>
              <a:t>Answers</a:t>
            </a:r>
            <a:r>
              <a:rPr lang="en-GB" sz="1400" b="1" u="sng" dirty="0" smtClean="0">
                <a:solidFill>
                  <a:srgbClr val="0070C0"/>
                </a:solidFill>
              </a:rPr>
              <a:t> below:</a:t>
            </a:r>
            <a:endParaRPr lang="en-GB" sz="1400" b="1" u="sng" dirty="0">
              <a:solidFill>
                <a:srgbClr val="0070C0"/>
              </a:solidFill>
            </a:endParaRPr>
          </a:p>
          <a:p>
            <a:r>
              <a:rPr lang="en-GB" sz="1400" dirty="0" smtClean="0">
                <a:solidFill>
                  <a:srgbClr val="00B050"/>
                </a:solidFill>
              </a:rPr>
              <a:t>- who </a:t>
            </a:r>
            <a:r>
              <a:rPr lang="en-GB" sz="1400" dirty="0">
                <a:solidFill>
                  <a:srgbClr val="00B050"/>
                </a:solidFill>
              </a:rPr>
              <a:t>the film is aimed at (it is aimed at children, especially those aged between eight and ten years old)</a:t>
            </a:r>
          </a:p>
          <a:p>
            <a:r>
              <a:rPr lang="en-GB" sz="1400" dirty="0" smtClean="0">
                <a:solidFill>
                  <a:srgbClr val="00B050"/>
                </a:solidFill>
              </a:rPr>
              <a:t>- the </a:t>
            </a:r>
            <a:r>
              <a:rPr lang="en-GB" sz="1400" dirty="0">
                <a:solidFill>
                  <a:srgbClr val="00B050"/>
                </a:solidFill>
              </a:rPr>
              <a:t>film’s faults, according to the critic (it only has two memorable scenes and the music is often too loud)</a:t>
            </a:r>
          </a:p>
          <a:p>
            <a:r>
              <a:rPr lang="en-GB" sz="1400" dirty="0" smtClean="0">
                <a:solidFill>
                  <a:srgbClr val="00B050"/>
                </a:solidFill>
              </a:rPr>
              <a:t>- what </a:t>
            </a:r>
            <a:r>
              <a:rPr lang="en-GB" sz="1400" dirty="0">
                <a:solidFill>
                  <a:srgbClr val="00B050"/>
                </a:solidFill>
              </a:rPr>
              <a:t>the critic would have preferred (more subtlety and calm during the touching moments of the film).</a:t>
            </a:r>
          </a:p>
          <a:p>
            <a:r>
              <a:rPr lang="en-GB" sz="1400" dirty="0" smtClean="0"/>
              <a:t/>
            </a:r>
            <a:br>
              <a:rPr lang="en-GB" sz="1400" dirty="0" smtClean="0"/>
            </a:br>
            <a:endParaRPr lang="en-GB" sz="1400" dirty="0"/>
          </a:p>
        </p:txBody>
      </p:sp>
    </p:spTree>
    <p:extLst>
      <p:ext uri="{BB962C8B-B14F-4D97-AF65-F5344CB8AC3E}">
        <p14:creationId xmlns:p14="http://schemas.microsoft.com/office/powerpoint/2010/main" val="247599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42728"/>
          <a:stretch/>
        </p:blipFill>
        <p:spPr>
          <a:xfrm>
            <a:off x="235131" y="132942"/>
            <a:ext cx="5132633" cy="5915161"/>
          </a:xfrm>
          <a:prstGeom prst="rect">
            <a:avLst/>
          </a:prstGeom>
        </p:spPr>
      </p:pic>
      <p:pic>
        <p:nvPicPr>
          <p:cNvPr id="5" name="Picture 4"/>
          <p:cNvPicPr>
            <a:picLocks noChangeAspect="1"/>
          </p:cNvPicPr>
          <p:nvPr/>
        </p:nvPicPr>
        <p:blipFill rotWithShape="1">
          <a:blip r:embed="rId2"/>
          <a:srcRect t="57340"/>
          <a:stretch/>
        </p:blipFill>
        <p:spPr>
          <a:xfrm>
            <a:off x="5367764" y="1175657"/>
            <a:ext cx="5782479" cy="4963886"/>
          </a:xfrm>
          <a:prstGeom prst="rect">
            <a:avLst/>
          </a:prstGeom>
        </p:spPr>
      </p:pic>
    </p:spTree>
    <p:extLst>
      <p:ext uri="{BB962C8B-B14F-4D97-AF65-F5344CB8AC3E}">
        <p14:creationId xmlns:p14="http://schemas.microsoft.com/office/powerpoint/2010/main" val="21976853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65125"/>
            <a:ext cx="12050972" cy="1325563"/>
          </a:xfrm>
        </p:spPr>
        <p:txBody>
          <a:bodyPr>
            <a:noAutofit/>
          </a:bodyPr>
          <a:lstStyle/>
          <a:p>
            <a:r>
              <a:rPr lang="en-GB" sz="3700" dirty="0" smtClean="0"/>
              <a:t>Si …. Sentences – Translation </a:t>
            </a:r>
            <a:br>
              <a:rPr lang="en-GB" sz="3700" dirty="0" smtClean="0"/>
            </a:br>
            <a:r>
              <a:rPr lang="en-GB" sz="3700" dirty="0" smtClean="0"/>
              <a:t>p. 114 ex. 3b </a:t>
            </a:r>
            <a:br>
              <a:rPr lang="en-GB" sz="3700" dirty="0" smtClean="0"/>
            </a:br>
            <a:r>
              <a:rPr lang="en-GB" sz="3700" dirty="0" smtClean="0"/>
              <a:t>(look up 5 words on google translate/</a:t>
            </a:r>
            <a:r>
              <a:rPr lang="en-GB" sz="3700" dirty="0" err="1" smtClean="0"/>
              <a:t>wordreference</a:t>
            </a:r>
            <a:r>
              <a:rPr lang="en-GB" sz="3700" dirty="0" smtClean="0"/>
              <a:t> for help)</a:t>
            </a:r>
            <a:endParaRPr lang="en-GB" sz="3700" dirty="0"/>
          </a:p>
        </p:txBody>
      </p:sp>
      <p:pic>
        <p:nvPicPr>
          <p:cNvPr id="4" name="Picture 3"/>
          <p:cNvPicPr>
            <a:picLocks noChangeAspect="1"/>
          </p:cNvPicPr>
          <p:nvPr/>
        </p:nvPicPr>
        <p:blipFill>
          <a:blip r:embed="rId2"/>
          <a:stretch>
            <a:fillRect/>
          </a:stretch>
        </p:blipFill>
        <p:spPr>
          <a:xfrm>
            <a:off x="1278656" y="2145157"/>
            <a:ext cx="7980181" cy="4358527"/>
          </a:xfrm>
          <a:prstGeom prst="rect">
            <a:avLst/>
          </a:prstGeom>
        </p:spPr>
      </p:pic>
    </p:spTree>
    <p:extLst>
      <p:ext uri="{BB962C8B-B14F-4D97-AF65-F5344CB8AC3E}">
        <p14:creationId xmlns:p14="http://schemas.microsoft.com/office/powerpoint/2010/main" val="2489578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597" y="0"/>
            <a:ext cx="10515600" cy="1325563"/>
          </a:xfrm>
        </p:spPr>
        <p:txBody>
          <a:bodyPr/>
          <a:lstStyle/>
          <a:p>
            <a:r>
              <a:rPr lang="en-GB" dirty="0" smtClean="0"/>
              <a:t>Si …. Sentences – Translation </a:t>
            </a:r>
            <a:br>
              <a:rPr lang="en-GB" dirty="0" smtClean="0"/>
            </a:br>
            <a:r>
              <a:rPr lang="en-GB" dirty="0" smtClean="0"/>
              <a:t>p. 114 ex. 3b</a:t>
            </a:r>
            <a:endParaRPr lang="en-GB" dirty="0"/>
          </a:p>
        </p:txBody>
      </p:sp>
      <p:sp>
        <p:nvSpPr>
          <p:cNvPr id="3" name="Rectangle 2"/>
          <p:cNvSpPr/>
          <p:nvPr/>
        </p:nvSpPr>
        <p:spPr>
          <a:xfrm>
            <a:off x="336645" y="3303181"/>
            <a:ext cx="11518710" cy="3554819"/>
          </a:xfrm>
          <a:prstGeom prst="rect">
            <a:avLst/>
          </a:prstGeom>
        </p:spPr>
        <p:txBody>
          <a:bodyPr wrap="square">
            <a:spAutoFit/>
          </a:bodyPr>
          <a:lstStyle/>
          <a:p>
            <a:pPr>
              <a:spcAft>
                <a:spcPts val="600"/>
              </a:spcAft>
            </a:pPr>
            <a:r>
              <a:rPr lang="fr-FR" sz="2500" b="1" dirty="0" err="1">
                <a:solidFill>
                  <a:srgbClr val="00B050"/>
                </a:solidFill>
                <a:latin typeface="Arial" panose="020B0604020202020204" pitchFamily="34" charset="0"/>
                <a:ea typeface="Cambria" panose="02040503050406030204" pitchFamily="18" charset="0"/>
                <a:cs typeface="Times New Roman" panose="02020603050405020304" pitchFamily="18" charset="0"/>
              </a:rPr>
              <a:t>Suggested</a:t>
            </a:r>
            <a:r>
              <a:rPr lang="fr-FR" sz="2500" b="1" dirty="0">
                <a:solidFill>
                  <a:srgbClr val="00B050"/>
                </a:solidFill>
                <a:latin typeface="Arial" panose="020B0604020202020204" pitchFamily="34" charset="0"/>
                <a:ea typeface="Cambria" panose="02040503050406030204" pitchFamily="18" charset="0"/>
                <a:cs typeface="Times New Roman" panose="02020603050405020304" pitchFamily="18" charset="0"/>
              </a:rPr>
              <a:t> </a:t>
            </a:r>
            <a:r>
              <a:rPr lang="fr-FR" sz="2500" b="1" dirty="0" err="1" smtClean="0">
                <a:solidFill>
                  <a:srgbClr val="00B050"/>
                </a:solidFill>
                <a:latin typeface="Arial" panose="020B0604020202020204" pitchFamily="34" charset="0"/>
                <a:ea typeface="Cambria" panose="02040503050406030204" pitchFamily="18" charset="0"/>
                <a:cs typeface="Times New Roman" panose="02020603050405020304" pitchFamily="18" charset="0"/>
              </a:rPr>
              <a:t>answers</a:t>
            </a:r>
            <a:r>
              <a:rPr lang="fr-FR" sz="2500" b="1" dirty="0" smtClean="0">
                <a:solidFill>
                  <a:srgbClr val="00B050"/>
                </a:solidFill>
                <a:latin typeface="Arial" panose="020B0604020202020204" pitchFamily="34" charset="0"/>
                <a:ea typeface="Cambria" panose="02040503050406030204" pitchFamily="18" charset="0"/>
                <a:cs typeface="Times New Roman" panose="02020603050405020304" pitchFamily="18" charset="0"/>
              </a:rPr>
              <a:t> </a:t>
            </a:r>
            <a:r>
              <a:rPr lang="fr-FR" sz="2500" b="1" dirty="0" err="1" smtClean="0">
                <a:solidFill>
                  <a:srgbClr val="00B050"/>
                </a:solidFill>
                <a:latin typeface="Arial" panose="020B0604020202020204" pitchFamily="34" charset="0"/>
                <a:ea typeface="Cambria" panose="02040503050406030204" pitchFamily="18" charset="0"/>
                <a:cs typeface="Times New Roman" panose="02020603050405020304" pitchFamily="18" charset="0"/>
              </a:rPr>
              <a:t>from</a:t>
            </a:r>
            <a:r>
              <a:rPr lang="fr-FR" sz="2500" b="1" dirty="0" smtClean="0">
                <a:solidFill>
                  <a:srgbClr val="00B050"/>
                </a:solidFill>
                <a:latin typeface="Arial" panose="020B0604020202020204" pitchFamily="34" charset="0"/>
                <a:ea typeface="Cambria" panose="02040503050406030204" pitchFamily="18" charset="0"/>
                <a:cs typeface="Times New Roman" panose="02020603050405020304" pitchFamily="18" charset="0"/>
              </a:rPr>
              <a:t> AQA</a:t>
            </a:r>
            <a:endParaRPr lang="en-GB" sz="2500" b="1" dirty="0">
              <a:solidFill>
                <a:srgbClr val="00B050"/>
              </a:solidFill>
              <a:latin typeface="Arial" panose="020B0604020202020204" pitchFamily="34" charset="0"/>
              <a:ea typeface="Cambria" panose="02040503050406030204" pitchFamily="18" charset="0"/>
              <a:cs typeface="Times New Roman" panose="02020603050405020304" pitchFamily="18" charset="0"/>
            </a:endParaRPr>
          </a:p>
          <a:p>
            <a:pPr marL="270510" indent="-270510">
              <a:spcAft>
                <a:spcPts val="600"/>
              </a:spcAft>
              <a:tabLst>
                <a:tab pos="270510" algn="l"/>
              </a:tabLst>
            </a:pPr>
            <a:r>
              <a:rPr lang="fr-FR" sz="2500" dirty="0">
                <a:solidFill>
                  <a:srgbClr val="00B050"/>
                </a:solidFill>
                <a:latin typeface="Arial" panose="020B0604020202020204" pitchFamily="34" charset="0"/>
                <a:ea typeface="Cambria" panose="02040503050406030204" pitchFamily="18" charset="0"/>
                <a:cs typeface="Times New Roman" panose="02020603050405020304" pitchFamily="18" charset="0"/>
              </a:rPr>
              <a:t>1 	Plus de gens iraient au cinéma si c’était moins cher. </a:t>
            </a:r>
            <a:endParaRPr lang="en-GB" sz="2500" dirty="0">
              <a:solidFill>
                <a:srgbClr val="00B050"/>
              </a:solidFill>
              <a:latin typeface="Arial" panose="020B0604020202020204" pitchFamily="34" charset="0"/>
              <a:ea typeface="Cambria" panose="02040503050406030204" pitchFamily="18" charset="0"/>
              <a:cs typeface="Times New Roman" panose="02020603050405020304" pitchFamily="18" charset="0"/>
            </a:endParaRPr>
          </a:p>
          <a:p>
            <a:pPr marL="270510" indent="-270510">
              <a:spcAft>
                <a:spcPts val="600"/>
              </a:spcAft>
              <a:tabLst>
                <a:tab pos="270510" algn="l"/>
              </a:tabLst>
            </a:pPr>
            <a:r>
              <a:rPr lang="fr-FR" sz="2500" dirty="0">
                <a:solidFill>
                  <a:srgbClr val="00B050"/>
                </a:solidFill>
                <a:latin typeface="Arial" panose="020B0604020202020204" pitchFamily="34" charset="0"/>
                <a:ea typeface="Cambria" panose="02040503050406030204" pitchFamily="18" charset="0"/>
                <a:cs typeface="Times New Roman" panose="02020603050405020304" pitchFamily="18" charset="0"/>
              </a:rPr>
              <a:t>2 	S’il pleut cet après-midi, nous resterons à la maison pour regarder un film. </a:t>
            </a:r>
            <a:endParaRPr lang="en-GB" sz="2500" dirty="0">
              <a:solidFill>
                <a:srgbClr val="00B050"/>
              </a:solidFill>
              <a:latin typeface="Arial" panose="020B0604020202020204" pitchFamily="34" charset="0"/>
              <a:ea typeface="Cambria" panose="02040503050406030204" pitchFamily="18" charset="0"/>
              <a:cs typeface="Times New Roman" panose="02020603050405020304" pitchFamily="18" charset="0"/>
            </a:endParaRPr>
          </a:p>
          <a:p>
            <a:pPr marL="270510" indent="-270510">
              <a:spcAft>
                <a:spcPts val="600"/>
              </a:spcAft>
              <a:tabLst>
                <a:tab pos="270510" algn="l"/>
              </a:tabLst>
            </a:pPr>
            <a:r>
              <a:rPr lang="fr-FR" sz="2500" dirty="0">
                <a:solidFill>
                  <a:srgbClr val="00B050"/>
                </a:solidFill>
                <a:latin typeface="Arial" panose="020B0604020202020204" pitchFamily="34" charset="0"/>
                <a:ea typeface="Cambria" panose="02040503050406030204" pitchFamily="18" charset="0"/>
                <a:cs typeface="Times New Roman" panose="02020603050405020304" pitchFamily="18" charset="0"/>
              </a:rPr>
              <a:t>3 	La qualité des images dans les films s’améliorera aussi si la technologie s’améliore.</a:t>
            </a:r>
            <a:endParaRPr lang="en-GB" sz="2500" dirty="0">
              <a:solidFill>
                <a:srgbClr val="00B050"/>
              </a:solidFill>
              <a:latin typeface="Arial" panose="020B0604020202020204" pitchFamily="34" charset="0"/>
              <a:ea typeface="Cambria" panose="02040503050406030204" pitchFamily="18" charset="0"/>
              <a:cs typeface="Times New Roman" panose="02020603050405020304" pitchFamily="18" charset="0"/>
            </a:endParaRPr>
          </a:p>
          <a:p>
            <a:pPr marL="270510" indent="-270510">
              <a:spcAft>
                <a:spcPts val="600"/>
              </a:spcAft>
              <a:tabLst>
                <a:tab pos="270510" algn="l"/>
              </a:tabLst>
            </a:pPr>
            <a:r>
              <a:rPr lang="fr-FR" sz="2500" dirty="0">
                <a:solidFill>
                  <a:srgbClr val="00B050"/>
                </a:solidFill>
                <a:latin typeface="Arial" panose="020B0604020202020204" pitchFamily="34" charset="0"/>
                <a:ea typeface="Cambria" panose="02040503050406030204" pitchFamily="18" charset="0"/>
                <a:cs typeface="Times New Roman" panose="02020603050405020304" pitchFamily="18" charset="0"/>
              </a:rPr>
              <a:t>4 	Si j’avais assez d’argent, j’achèterais tous mes films favoris / préférés sur DVD. </a:t>
            </a:r>
            <a:endParaRPr lang="en-GB" sz="2500" dirty="0">
              <a:solidFill>
                <a:srgbClr val="00B050"/>
              </a:solidFill>
              <a:latin typeface="Arial" panose="020B0604020202020204" pitchFamily="34" charset="0"/>
              <a:ea typeface="Cambria" panose="02040503050406030204" pitchFamily="18" charset="0"/>
              <a:cs typeface="Times New Roman" panose="02020603050405020304" pitchFamily="18" charset="0"/>
            </a:endParaRPr>
          </a:p>
          <a:p>
            <a:pPr marL="270510" indent="-270510">
              <a:spcAft>
                <a:spcPts val="600"/>
              </a:spcAft>
              <a:tabLst>
                <a:tab pos="270510" algn="l"/>
              </a:tabLst>
            </a:pPr>
            <a:r>
              <a:rPr lang="fr-FR" sz="2500" dirty="0">
                <a:solidFill>
                  <a:srgbClr val="00B050"/>
                </a:solidFill>
                <a:latin typeface="Arial" panose="020B0604020202020204" pitchFamily="34" charset="0"/>
                <a:ea typeface="Cambria" panose="02040503050406030204" pitchFamily="18" charset="0"/>
                <a:cs typeface="Times New Roman" panose="02020603050405020304" pitchFamily="18" charset="0"/>
              </a:rPr>
              <a:t>5 	Si on allait voir un film fantastique?</a:t>
            </a:r>
            <a:endParaRPr lang="en-GB" sz="2500" dirty="0">
              <a:solidFill>
                <a:srgbClr val="00B050"/>
              </a:solidFill>
              <a:latin typeface="Arial" panose="020B0604020202020204" pitchFamily="34" charset="0"/>
              <a:ea typeface="Cambria" panose="020405030504060302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5130768" y="558290"/>
            <a:ext cx="5787441" cy="3160921"/>
          </a:xfrm>
          <a:prstGeom prst="rect">
            <a:avLst/>
          </a:prstGeom>
        </p:spPr>
      </p:pic>
    </p:spTree>
    <p:extLst>
      <p:ext uri="{BB962C8B-B14F-4D97-AF65-F5344CB8AC3E}">
        <p14:creationId xmlns:p14="http://schemas.microsoft.com/office/powerpoint/2010/main" val="190790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68" y="-98899"/>
            <a:ext cx="10515600" cy="1325563"/>
          </a:xfrm>
        </p:spPr>
        <p:txBody>
          <a:bodyPr/>
          <a:lstStyle/>
          <a:p>
            <a:r>
              <a:rPr lang="en-GB" dirty="0" err="1" smtClean="0"/>
              <a:t>Regardez</a:t>
            </a:r>
            <a:r>
              <a:rPr lang="en-GB" dirty="0" smtClean="0"/>
              <a:t> </a:t>
            </a:r>
            <a:r>
              <a:rPr lang="en-GB" dirty="0" err="1" smtClean="0"/>
              <a:t>cette</a:t>
            </a:r>
            <a:r>
              <a:rPr lang="en-GB" dirty="0" smtClean="0"/>
              <a:t> </a:t>
            </a:r>
            <a:r>
              <a:rPr lang="en-GB" dirty="0" err="1" smtClean="0"/>
              <a:t>vidéo</a:t>
            </a:r>
            <a:r>
              <a:rPr lang="en-GB" dirty="0" smtClean="0"/>
              <a:t>:</a:t>
            </a:r>
            <a:endParaRPr lang="en-GB" dirty="0"/>
          </a:p>
        </p:txBody>
      </p:sp>
      <p:sp>
        <p:nvSpPr>
          <p:cNvPr id="3" name="Content Placeholder 2"/>
          <p:cNvSpPr>
            <a:spLocks noGrp="1"/>
          </p:cNvSpPr>
          <p:nvPr>
            <p:ph idx="1"/>
          </p:nvPr>
        </p:nvSpPr>
        <p:spPr>
          <a:xfrm>
            <a:off x="0" y="891428"/>
            <a:ext cx="10515600" cy="4351338"/>
          </a:xfrm>
        </p:spPr>
        <p:txBody>
          <a:bodyPr/>
          <a:lstStyle/>
          <a:p>
            <a:pPr marL="0" indent="0">
              <a:buNone/>
            </a:pPr>
            <a:r>
              <a:rPr lang="en-GB" u="sng" dirty="0" smtClean="0"/>
              <a:t>Les plans  / le </a:t>
            </a:r>
            <a:r>
              <a:rPr lang="en-GB" u="sng" dirty="0" err="1" smtClean="0"/>
              <a:t>cadrage</a:t>
            </a:r>
            <a:r>
              <a:rPr lang="en-GB" u="sng" dirty="0" smtClean="0"/>
              <a:t>  (types of film ‘shots’ / ‘framing’ )</a:t>
            </a:r>
            <a:br>
              <a:rPr lang="en-GB" u="sng" dirty="0" smtClean="0"/>
            </a:br>
            <a:r>
              <a:rPr lang="en-GB" u="sng" dirty="0" smtClean="0"/>
              <a:t/>
            </a:r>
            <a:br>
              <a:rPr lang="en-GB" u="sng" dirty="0" smtClean="0"/>
            </a:br>
            <a:r>
              <a:rPr lang="en-GB" dirty="0" err="1" smtClean="0"/>
              <a:t>Détendez-vous</a:t>
            </a:r>
            <a:r>
              <a:rPr lang="en-GB" dirty="0" smtClean="0"/>
              <a:t> et </a:t>
            </a:r>
            <a:r>
              <a:rPr lang="en-GB" dirty="0" err="1" smtClean="0"/>
              <a:t>regardez</a:t>
            </a:r>
            <a:r>
              <a:rPr lang="en-GB" dirty="0" smtClean="0"/>
              <a:t>! Sit back and watch!</a:t>
            </a:r>
            <a:br>
              <a:rPr lang="en-GB" dirty="0" smtClean="0"/>
            </a:br>
            <a:r>
              <a:rPr lang="en-GB" dirty="0" smtClean="0"/>
              <a:t/>
            </a:r>
            <a:br>
              <a:rPr lang="en-GB" dirty="0" smtClean="0"/>
            </a:br>
            <a:r>
              <a:rPr lang="en-GB" dirty="0" smtClean="0">
                <a:hlinkClick r:id="rId2"/>
              </a:rPr>
              <a:t>https://www.youtube.com/watch?v=05wC_T3IReE</a:t>
            </a:r>
            <a:endParaRPr lang="en-GB" dirty="0"/>
          </a:p>
        </p:txBody>
      </p:sp>
      <p:pic>
        <p:nvPicPr>
          <p:cNvPr id="6146" name="Picture 2" descr="https://devenir-realisateur.com/wp-content/uploads/2011/07/cadr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8592" y="2503594"/>
            <a:ext cx="4703408" cy="4118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096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5190" y="-22479"/>
            <a:ext cx="10515600" cy="708570"/>
          </a:xfrm>
        </p:spPr>
        <p:txBody>
          <a:bodyPr/>
          <a:lstStyle/>
          <a:p>
            <a:pPr marL="0" indent="0">
              <a:buNone/>
            </a:pPr>
            <a:r>
              <a:rPr lang="en-GB" dirty="0" err="1" smtClean="0"/>
              <a:t>Reliez</a:t>
            </a:r>
            <a:r>
              <a:rPr lang="en-GB" dirty="0" smtClean="0"/>
              <a:t> les phrases: </a:t>
            </a:r>
            <a:r>
              <a:rPr lang="en-GB" i="1" dirty="0" smtClean="0"/>
              <a:t>Match up ‘les plans’ (the shots) with the English</a:t>
            </a:r>
            <a:endParaRPr lang="en-GB" i="1" dirty="0"/>
          </a:p>
        </p:txBody>
      </p:sp>
      <p:sp>
        <p:nvSpPr>
          <p:cNvPr id="4" name="Content Placeholder 2"/>
          <p:cNvSpPr txBox="1">
            <a:spLocks/>
          </p:cNvSpPr>
          <p:nvPr/>
        </p:nvSpPr>
        <p:spPr>
          <a:xfrm>
            <a:off x="4914269" y="1664119"/>
            <a:ext cx="4303655" cy="372242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50000"/>
              </a:lnSpc>
              <a:buFont typeface="+mj-lt"/>
              <a:buAutoNum type="arabicPeriod"/>
            </a:pPr>
            <a:r>
              <a:rPr lang="en-GB" dirty="0" smtClean="0"/>
              <a:t>Plan </a:t>
            </a:r>
            <a:r>
              <a:rPr lang="en-GB" dirty="0" err="1" smtClean="0"/>
              <a:t>d’ensemble</a:t>
            </a:r>
            <a:endParaRPr lang="en-GB" dirty="0" smtClean="0"/>
          </a:p>
          <a:p>
            <a:pPr marL="514350" indent="-514350">
              <a:lnSpc>
                <a:spcPct val="150000"/>
              </a:lnSpc>
              <a:buFont typeface="+mj-lt"/>
              <a:buAutoNum type="arabicPeriod"/>
            </a:pPr>
            <a:r>
              <a:rPr lang="en-GB" dirty="0" smtClean="0"/>
              <a:t>Plan </a:t>
            </a:r>
            <a:r>
              <a:rPr lang="en-GB" dirty="0" err="1" smtClean="0"/>
              <a:t>moyen</a:t>
            </a:r>
            <a:endParaRPr lang="en-GB" dirty="0"/>
          </a:p>
          <a:p>
            <a:pPr marL="514350" indent="-514350">
              <a:lnSpc>
                <a:spcPct val="150000"/>
              </a:lnSpc>
              <a:buFont typeface="+mj-lt"/>
              <a:buAutoNum type="arabicPeriod"/>
            </a:pPr>
            <a:r>
              <a:rPr lang="en-GB" dirty="0" smtClean="0"/>
              <a:t>Plan </a:t>
            </a:r>
            <a:r>
              <a:rPr lang="en-GB" dirty="0" err="1" smtClean="0"/>
              <a:t>taille</a:t>
            </a:r>
            <a:r>
              <a:rPr lang="en-GB" dirty="0" smtClean="0"/>
              <a:t>/</a:t>
            </a:r>
            <a:r>
              <a:rPr lang="en-GB" dirty="0" err="1" smtClean="0"/>
              <a:t>rapproché</a:t>
            </a:r>
            <a:endParaRPr lang="en-GB" dirty="0" smtClean="0"/>
          </a:p>
          <a:p>
            <a:pPr marL="514350" indent="-514350">
              <a:lnSpc>
                <a:spcPct val="150000"/>
              </a:lnSpc>
              <a:buFont typeface="+mj-lt"/>
              <a:buAutoNum type="arabicPeriod"/>
            </a:pPr>
            <a:r>
              <a:rPr lang="en-GB" dirty="0" smtClean="0"/>
              <a:t>Plan </a:t>
            </a:r>
            <a:r>
              <a:rPr lang="en-GB" dirty="0" err="1" smtClean="0"/>
              <a:t>poitrine</a:t>
            </a:r>
            <a:endParaRPr lang="en-GB" dirty="0" smtClean="0"/>
          </a:p>
          <a:p>
            <a:pPr marL="514350" indent="-514350">
              <a:lnSpc>
                <a:spcPct val="150000"/>
              </a:lnSpc>
              <a:buFont typeface="+mj-lt"/>
              <a:buAutoNum type="arabicPeriod"/>
            </a:pPr>
            <a:r>
              <a:rPr lang="en-GB" dirty="0" err="1" smtClean="0"/>
              <a:t>Gros</a:t>
            </a:r>
            <a:r>
              <a:rPr lang="en-GB" dirty="0" smtClean="0"/>
              <a:t> plan</a:t>
            </a:r>
          </a:p>
          <a:p>
            <a:pPr marL="514350" indent="-514350">
              <a:lnSpc>
                <a:spcPct val="150000"/>
              </a:lnSpc>
              <a:buFont typeface="+mj-lt"/>
              <a:buAutoNum type="arabicPeriod"/>
            </a:pPr>
            <a:r>
              <a:rPr lang="en-GB" dirty="0" err="1"/>
              <a:t>T</a:t>
            </a:r>
            <a:r>
              <a:rPr lang="en-GB" dirty="0" err="1" smtClean="0"/>
              <a:t>rès</a:t>
            </a:r>
            <a:r>
              <a:rPr lang="en-GB" dirty="0" smtClean="0"/>
              <a:t> </a:t>
            </a:r>
            <a:r>
              <a:rPr lang="en-GB" dirty="0" err="1" smtClean="0"/>
              <a:t>gros</a:t>
            </a:r>
            <a:r>
              <a:rPr lang="en-GB" dirty="0" smtClean="0"/>
              <a:t> plan</a:t>
            </a:r>
          </a:p>
          <a:p>
            <a:pPr marL="514350" indent="-514350">
              <a:lnSpc>
                <a:spcPct val="150000"/>
              </a:lnSpc>
              <a:buFont typeface="+mj-lt"/>
              <a:buAutoNum type="arabicPeriod"/>
            </a:pPr>
            <a:endParaRPr lang="en-GB" dirty="0"/>
          </a:p>
          <a:p>
            <a:pPr marL="514350" indent="-514350">
              <a:lnSpc>
                <a:spcPct val="150000"/>
              </a:lnSpc>
              <a:buFont typeface="+mj-lt"/>
              <a:buAutoNum type="arabicPeriod"/>
            </a:pPr>
            <a:endParaRPr lang="en-GB" dirty="0"/>
          </a:p>
        </p:txBody>
      </p:sp>
      <p:sp>
        <p:nvSpPr>
          <p:cNvPr id="5" name="Rectangle 4"/>
          <p:cNvSpPr/>
          <p:nvPr/>
        </p:nvSpPr>
        <p:spPr>
          <a:xfrm>
            <a:off x="8161361" y="686091"/>
            <a:ext cx="4203509" cy="5678478"/>
          </a:xfrm>
          <a:prstGeom prst="rect">
            <a:avLst/>
          </a:prstGeom>
        </p:spPr>
        <p:txBody>
          <a:bodyPr wrap="square">
            <a:spAutoFit/>
          </a:bodyPr>
          <a:lstStyle/>
          <a:p>
            <a:pPr>
              <a:lnSpc>
                <a:spcPct val="150000"/>
              </a:lnSpc>
            </a:pPr>
            <a:r>
              <a:rPr lang="en-GB" sz="3000" dirty="0" smtClean="0">
                <a:solidFill>
                  <a:srgbClr val="FF0000"/>
                </a:solidFill>
              </a:rPr>
              <a:t>Medium-sized shot </a:t>
            </a:r>
          </a:p>
          <a:p>
            <a:pPr>
              <a:lnSpc>
                <a:spcPct val="150000"/>
              </a:lnSpc>
            </a:pPr>
            <a:r>
              <a:rPr lang="en-GB" sz="3000" dirty="0" smtClean="0">
                <a:solidFill>
                  <a:srgbClr val="FF0000"/>
                </a:solidFill>
              </a:rPr>
              <a:t>		</a:t>
            </a:r>
          </a:p>
          <a:p>
            <a:pPr>
              <a:lnSpc>
                <a:spcPct val="150000"/>
              </a:lnSpc>
            </a:pPr>
            <a:r>
              <a:rPr lang="en-GB" sz="3000" dirty="0">
                <a:solidFill>
                  <a:srgbClr val="FF0000"/>
                </a:solidFill>
              </a:rPr>
              <a:t>	</a:t>
            </a:r>
            <a:r>
              <a:rPr lang="en-GB" sz="3000" dirty="0" smtClean="0">
                <a:solidFill>
                  <a:srgbClr val="FF0000"/>
                </a:solidFill>
              </a:rPr>
              <a:t>	Chest shot</a:t>
            </a:r>
          </a:p>
          <a:p>
            <a:pPr>
              <a:lnSpc>
                <a:spcPct val="150000"/>
              </a:lnSpc>
            </a:pPr>
            <a:r>
              <a:rPr lang="en-GB" sz="3000" dirty="0" smtClean="0">
                <a:solidFill>
                  <a:srgbClr val="FF0000"/>
                </a:solidFill>
              </a:rPr>
              <a:t>Big close up</a:t>
            </a:r>
          </a:p>
          <a:p>
            <a:pPr>
              <a:lnSpc>
                <a:spcPct val="150000"/>
              </a:lnSpc>
            </a:pPr>
            <a:r>
              <a:rPr lang="en-GB" sz="3000" dirty="0" smtClean="0">
                <a:solidFill>
                  <a:srgbClr val="FF0000"/>
                </a:solidFill>
              </a:rPr>
              <a:t>		</a:t>
            </a:r>
          </a:p>
          <a:p>
            <a:pPr>
              <a:lnSpc>
                <a:spcPct val="150000"/>
              </a:lnSpc>
            </a:pPr>
            <a:r>
              <a:rPr lang="en-GB" sz="3000" dirty="0">
                <a:solidFill>
                  <a:srgbClr val="FF0000"/>
                </a:solidFill>
              </a:rPr>
              <a:t>	</a:t>
            </a:r>
            <a:r>
              <a:rPr lang="en-GB" sz="3000" dirty="0" smtClean="0">
                <a:solidFill>
                  <a:srgbClr val="FF0000"/>
                </a:solidFill>
              </a:rPr>
              <a:t>	General shot</a:t>
            </a:r>
          </a:p>
          <a:p>
            <a:pPr>
              <a:lnSpc>
                <a:spcPct val="150000"/>
              </a:lnSpc>
            </a:pPr>
            <a:r>
              <a:rPr lang="en-GB" sz="3200" dirty="0" smtClean="0">
                <a:solidFill>
                  <a:srgbClr val="FF0000"/>
                </a:solidFill>
              </a:rPr>
              <a:t>Semi-close up</a:t>
            </a:r>
            <a:endParaRPr lang="en-GB" sz="3000" dirty="0" smtClean="0">
              <a:solidFill>
                <a:srgbClr val="FF0000"/>
              </a:solidFill>
            </a:endParaRPr>
          </a:p>
          <a:p>
            <a:pPr>
              <a:lnSpc>
                <a:spcPct val="150000"/>
              </a:lnSpc>
            </a:pPr>
            <a:r>
              <a:rPr lang="en-GB" sz="3000" dirty="0" smtClean="0">
                <a:solidFill>
                  <a:srgbClr val="FF0000"/>
                </a:solidFill>
              </a:rPr>
              <a:t>		Close up</a:t>
            </a:r>
            <a:endParaRPr lang="en-GB" sz="3000" dirty="0">
              <a:solidFill>
                <a:srgbClr val="FF0000"/>
              </a:solidFill>
            </a:endParaRPr>
          </a:p>
        </p:txBody>
      </p:sp>
      <p:pic>
        <p:nvPicPr>
          <p:cNvPr id="3074" name="Picture 2" descr="http://www.ecoles.cfwb.be/argattidegamond/Images/Echell1.jpg"/>
          <p:cNvPicPr>
            <a:picLocks noChangeAspect="1" noChangeArrowheads="1"/>
          </p:cNvPicPr>
          <p:nvPr/>
        </p:nvPicPr>
        <p:blipFill rotWithShape="1">
          <a:blip r:embed="rId2">
            <a:extLst>
              <a:ext uri="{28A0092B-C50C-407E-A947-70E740481C1C}">
                <a14:useLocalDpi xmlns:a14="http://schemas.microsoft.com/office/drawing/2010/main" val="0"/>
              </a:ext>
            </a:extLst>
          </a:blip>
          <a:srcRect r="50421" b="74235"/>
          <a:stretch/>
        </p:blipFill>
        <p:spPr bwMode="auto">
          <a:xfrm>
            <a:off x="2499313" y="378603"/>
            <a:ext cx="2419032" cy="17282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ecoles.cfwb.be/argattidegamond/Images/Echell1.jpg"/>
          <p:cNvPicPr>
            <a:picLocks noChangeAspect="1" noChangeArrowheads="1"/>
          </p:cNvPicPr>
          <p:nvPr/>
        </p:nvPicPr>
        <p:blipFill rotWithShape="1">
          <a:blip r:embed="rId2">
            <a:extLst>
              <a:ext uri="{28A0092B-C50C-407E-A947-70E740481C1C}">
                <a14:useLocalDpi xmlns:a14="http://schemas.microsoft.com/office/drawing/2010/main" val="0"/>
              </a:ext>
            </a:extLst>
          </a:blip>
          <a:srcRect l="3228" t="25649" r="48453" b="49658"/>
          <a:stretch/>
        </p:blipFill>
        <p:spPr bwMode="auto">
          <a:xfrm>
            <a:off x="66828" y="1076413"/>
            <a:ext cx="2459149" cy="17277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ecoles.cfwb.be/argattidegamond/Images/Echell1.jpg"/>
          <p:cNvPicPr>
            <a:picLocks noChangeAspect="1" noChangeArrowheads="1"/>
          </p:cNvPicPr>
          <p:nvPr/>
        </p:nvPicPr>
        <p:blipFill rotWithShape="1">
          <a:blip r:embed="rId2">
            <a:extLst>
              <a:ext uri="{28A0092B-C50C-407E-A947-70E740481C1C}">
                <a14:useLocalDpi xmlns:a14="http://schemas.microsoft.com/office/drawing/2010/main" val="0"/>
              </a:ext>
            </a:extLst>
          </a:blip>
          <a:srcRect l="1312" t="50552" r="51856" b="24575"/>
          <a:stretch/>
        </p:blipFill>
        <p:spPr bwMode="auto">
          <a:xfrm>
            <a:off x="2499313" y="2106857"/>
            <a:ext cx="2382321" cy="17394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ecoles.cfwb.be/argattidegamond/Images/Echell1.jpg"/>
          <p:cNvPicPr>
            <a:picLocks noChangeAspect="1" noChangeArrowheads="1"/>
          </p:cNvPicPr>
          <p:nvPr/>
        </p:nvPicPr>
        <p:blipFill rotWithShape="1">
          <a:blip r:embed="rId2">
            <a:extLst>
              <a:ext uri="{28A0092B-C50C-407E-A947-70E740481C1C}">
                <a14:useLocalDpi xmlns:a14="http://schemas.microsoft.com/office/drawing/2010/main" val="0"/>
              </a:ext>
            </a:extLst>
          </a:blip>
          <a:srcRect l="50866" t="50564" r="2798" b="24383"/>
          <a:stretch/>
        </p:blipFill>
        <p:spPr bwMode="auto">
          <a:xfrm>
            <a:off x="298053" y="2934476"/>
            <a:ext cx="2306472" cy="1714436"/>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Process 5"/>
          <p:cNvSpPr/>
          <p:nvPr/>
        </p:nvSpPr>
        <p:spPr>
          <a:xfrm>
            <a:off x="632725" y="4480638"/>
            <a:ext cx="932707" cy="213176"/>
          </a:xfrm>
          <a:prstGeom prst="flowChartProcess">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700" b="1" dirty="0" smtClean="0">
                <a:solidFill>
                  <a:schemeClr val="tx1"/>
                </a:solidFill>
              </a:rPr>
              <a:t>Plan</a:t>
            </a:r>
            <a:endParaRPr lang="en-GB" sz="700" b="1" dirty="0">
              <a:solidFill>
                <a:schemeClr val="tx1"/>
              </a:solidFill>
            </a:endParaRPr>
          </a:p>
        </p:txBody>
      </p:sp>
      <p:pic>
        <p:nvPicPr>
          <p:cNvPr id="11" name="Picture 2" descr="http://www.ecoles.cfwb.be/argattidegamond/Images/Echell1.jpg"/>
          <p:cNvPicPr>
            <a:picLocks noChangeAspect="1" noChangeArrowheads="1"/>
          </p:cNvPicPr>
          <p:nvPr/>
        </p:nvPicPr>
        <p:blipFill rotWithShape="1">
          <a:blip r:embed="rId2">
            <a:extLst>
              <a:ext uri="{28A0092B-C50C-407E-A947-70E740481C1C}">
                <a14:useLocalDpi xmlns:a14="http://schemas.microsoft.com/office/drawing/2010/main" val="0"/>
              </a:ext>
            </a:extLst>
          </a:blip>
          <a:srcRect l="10957" t="75613" r="52594" b="-171"/>
          <a:stretch/>
        </p:blipFill>
        <p:spPr bwMode="auto">
          <a:xfrm>
            <a:off x="2781952" y="4028620"/>
            <a:ext cx="2170931" cy="20109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ecoles.cfwb.be/argattidegamond/Images/Echell1.jpg"/>
          <p:cNvPicPr>
            <a:picLocks noChangeAspect="1" noChangeArrowheads="1"/>
          </p:cNvPicPr>
          <p:nvPr/>
        </p:nvPicPr>
        <p:blipFill rotWithShape="1">
          <a:blip r:embed="rId2">
            <a:extLst>
              <a:ext uri="{28A0092B-C50C-407E-A947-70E740481C1C}">
                <a14:useLocalDpi xmlns:a14="http://schemas.microsoft.com/office/drawing/2010/main" val="0"/>
              </a:ext>
            </a:extLst>
          </a:blip>
          <a:srcRect l="51551" t="75566" r="2600" b="-403"/>
          <a:stretch/>
        </p:blipFill>
        <p:spPr bwMode="auto">
          <a:xfrm>
            <a:off x="114299" y="4820227"/>
            <a:ext cx="2411677" cy="1796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019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5190" y="-22479"/>
            <a:ext cx="10515600" cy="708570"/>
          </a:xfrm>
        </p:spPr>
        <p:txBody>
          <a:bodyPr/>
          <a:lstStyle/>
          <a:p>
            <a:pPr marL="0" indent="0">
              <a:buNone/>
            </a:pPr>
            <a:r>
              <a:rPr lang="en-GB" dirty="0" err="1" smtClean="0"/>
              <a:t>Reliez</a:t>
            </a:r>
            <a:r>
              <a:rPr lang="en-GB" dirty="0" smtClean="0"/>
              <a:t> les phrases: </a:t>
            </a:r>
            <a:r>
              <a:rPr lang="en-GB" i="1" dirty="0" smtClean="0"/>
              <a:t>Match up ‘les plans’ (the shots) with the English</a:t>
            </a:r>
            <a:endParaRPr lang="en-GB" i="1" dirty="0"/>
          </a:p>
        </p:txBody>
      </p:sp>
      <p:sp>
        <p:nvSpPr>
          <p:cNvPr id="4" name="Content Placeholder 2"/>
          <p:cNvSpPr txBox="1">
            <a:spLocks/>
          </p:cNvSpPr>
          <p:nvPr/>
        </p:nvSpPr>
        <p:spPr>
          <a:xfrm>
            <a:off x="5114768" y="1788180"/>
            <a:ext cx="4303655" cy="372242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50000"/>
              </a:lnSpc>
              <a:buFont typeface="+mj-lt"/>
              <a:buAutoNum type="arabicPeriod"/>
            </a:pPr>
            <a:r>
              <a:rPr lang="en-GB" dirty="0" smtClean="0"/>
              <a:t>Plan </a:t>
            </a:r>
            <a:r>
              <a:rPr lang="en-GB" dirty="0" err="1" smtClean="0"/>
              <a:t>d’ensemble</a:t>
            </a:r>
            <a:endParaRPr lang="en-GB" dirty="0" smtClean="0"/>
          </a:p>
          <a:p>
            <a:pPr marL="514350" indent="-514350">
              <a:lnSpc>
                <a:spcPct val="150000"/>
              </a:lnSpc>
              <a:buFont typeface="+mj-lt"/>
              <a:buAutoNum type="arabicPeriod"/>
            </a:pPr>
            <a:r>
              <a:rPr lang="en-GB" dirty="0" smtClean="0"/>
              <a:t>Plan </a:t>
            </a:r>
            <a:r>
              <a:rPr lang="en-GB" dirty="0" err="1" smtClean="0"/>
              <a:t>moyen</a:t>
            </a:r>
            <a:endParaRPr lang="en-GB" dirty="0"/>
          </a:p>
          <a:p>
            <a:pPr marL="514350" indent="-514350">
              <a:lnSpc>
                <a:spcPct val="150000"/>
              </a:lnSpc>
              <a:buFont typeface="+mj-lt"/>
              <a:buAutoNum type="arabicPeriod"/>
            </a:pPr>
            <a:r>
              <a:rPr lang="en-GB" dirty="0" smtClean="0"/>
              <a:t>Plan </a:t>
            </a:r>
            <a:r>
              <a:rPr lang="en-GB" dirty="0" err="1" smtClean="0"/>
              <a:t>taille</a:t>
            </a:r>
            <a:r>
              <a:rPr lang="en-GB" dirty="0" smtClean="0"/>
              <a:t>/</a:t>
            </a:r>
            <a:r>
              <a:rPr lang="en-GB" dirty="0" err="1" smtClean="0"/>
              <a:t>rapproché</a:t>
            </a:r>
            <a:endParaRPr lang="en-GB" dirty="0" smtClean="0"/>
          </a:p>
          <a:p>
            <a:pPr marL="514350" indent="-514350">
              <a:lnSpc>
                <a:spcPct val="150000"/>
              </a:lnSpc>
              <a:buFont typeface="+mj-lt"/>
              <a:buAutoNum type="arabicPeriod"/>
            </a:pPr>
            <a:r>
              <a:rPr lang="en-GB" dirty="0" smtClean="0"/>
              <a:t>Plan </a:t>
            </a:r>
            <a:r>
              <a:rPr lang="en-GB" dirty="0" err="1" smtClean="0"/>
              <a:t>poitrine</a:t>
            </a:r>
            <a:endParaRPr lang="en-GB" dirty="0" smtClean="0"/>
          </a:p>
          <a:p>
            <a:pPr marL="514350" indent="-514350">
              <a:lnSpc>
                <a:spcPct val="150000"/>
              </a:lnSpc>
              <a:buFont typeface="+mj-lt"/>
              <a:buAutoNum type="arabicPeriod"/>
            </a:pPr>
            <a:r>
              <a:rPr lang="en-GB" dirty="0" err="1" smtClean="0"/>
              <a:t>Gros</a:t>
            </a:r>
            <a:r>
              <a:rPr lang="en-GB" dirty="0" smtClean="0"/>
              <a:t> plan</a:t>
            </a:r>
          </a:p>
          <a:p>
            <a:pPr marL="514350" indent="-514350">
              <a:lnSpc>
                <a:spcPct val="150000"/>
              </a:lnSpc>
              <a:buFont typeface="+mj-lt"/>
              <a:buAutoNum type="arabicPeriod"/>
            </a:pPr>
            <a:r>
              <a:rPr lang="en-GB" dirty="0" err="1"/>
              <a:t>T</a:t>
            </a:r>
            <a:r>
              <a:rPr lang="en-GB" dirty="0" err="1" smtClean="0"/>
              <a:t>rès</a:t>
            </a:r>
            <a:r>
              <a:rPr lang="en-GB" dirty="0" smtClean="0"/>
              <a:t> </a:t>
            </a:r>
            <a:r>
              <a:rPr lang="en-GB" dirty="0" err="1" smtClean="0"/>
              <a:t>gros</a:t>
            </a:r>
            <a:r>
              <a:rPr lang="en-GB" dirty="0" smtClean="0"/>
              <a:t> plan</a:t>
            </a:r>
          </a:p>
          <a:p>
            <a:pPr marL="514350" indent="-514350">
              <a:lnSpc>
                <a:spcPct val="150000"/>
              </a:lnSpc>
              <a:buFont typeface="+mj-lt"/>
              <a:buAutoNum type="arabicPeriod"/>
            </a:pPr>
            <a:endParaRPr lang="en-GB" dirty="0"/>
          </a:p>
          <a:p>
            <a:pPr marL="514350" indent="-514350">
              <a:lnSpc>
                <a:spcPct val="150000"/>
              </a:lnSpc>
              <a:buFont typeface="+mj-lt"/>
              <a:buAutoNum type="arabicPeriod"/>
            </a:pPr>
            <a:endParaRPr lang="en-GB" dirty="0"/>
          </a:p>
        </p:txBody>
      </p:sp>
      <p:sp>
        <p:nvSpPr>
          <p:cNvPr id="5" name="Rectangle 4"/>
          <p:cNvSpPr/>
          <p:nvPr/>
        </p:nvSpPr>
        <p:spPr>
          <a:xfrm>
            <a:off x="8553800" y="1788180"/>
            <a:ext cx="3761030" cy="3631250"/>
          </a:xfrm>
          <a:prstGeom prst="rect">
            <a:avLst/>
          </a:prstGeom>
        </p:spPr>
        <p:txBody>
          <a:bodyPr wrap="square">
            <a:spAutoFit/>
          </a:bodyPr>
          <a:lstStyle/>
          <a:p>
            <a:pPr>
              <a:lnSpc>
                <a:spcPct val="150000"/>
              </a:lnSpc>
            </a:pPr>
            <a:r>
              <a:rPr lang="en-GB" sz="2600" dirty="0" smtClean="0">
                <a:solidFill>
                  <a:srgbClr val="00B050"/>
                </a:solidFill>
              </a:rPr>
              <a:t>General shot</a:t>
            </a:r>
          </a:p>
          <a:p>
            <a:pPr>
              <a:lnSpc>
                <a:spcPct val="150000"/>
              </a:lnSpc>
            </a:pPr>
            <a:r>
              <a:rPr lang="en-GB" sz="2600" dirty="0" smtClean="0">
                <a:solidFill>
                  <a:srgbClr val="00B050"/>
                </a:solidFill>
              </a:rPr>
              <a:t>Medium-sized shot </a:t>
            </a:r>
          </a:p>
          <a:p>
            <a:pPr>
              <a:lnSpc>
                <a:spcPct val="150000"/>
              </a:lnSpc>
            </a:pPr>
            <a:r>
              <a:rPr lang="en-GB" sz="2600" dirty="0" smtClean="0">
                <a:solidFill>
                  <a:srgbClr val="00B050"/>
                </a:solidFill>
              </a:rPr>
              <a:t>Semi-close up</a:t>
            </a:r>
          </a:p>
          <a:p>
            <a:pPr>
              <a:lnSpc>
                <a:spcPct val="150000"/>
              </a:lnSpc>
            </a:pPr>
            <a:r>
              <a:rPr lang="en-GB" sz="2600" dirty="0" smtClean="0">
                <a:solidFill>
                  <a:srgbClr val="00B050"/>
                </a:solidFill>
              </a:rPr>
              <a:t>Chest shot</a:t>
            </a:r>
          </a:p>
          <a:p>
            <a:pPr>
              <a:lnSpc>
                <a:spcPct val="150000"/>
              </a:lnSpc>
            </a:pPr>
            <a:r>
              <a:rPr lang="en-GB" sz="2600" dirty="0" smtClean="0">
                <a:solidFill>
                  <a:srgbClr val="00B050"/>
                </a:solidFill>
              </a:rPr>
              <a:t>Close up</a:t>
            </a:r>
          </a:p>
          <a:p>
            <a:pPr>
              <a:lnSpc>
                <a:spcPct val="150000"/>
              </a:lnSpc>
            </a:pPr>
            <a:r>
              <a:rPr lang="en-GB" sz="2600" dirty="0" smtClean="0">
                <a:solidFill>
                  <a:srgbClr val="00B050"/>
                </a:solidFill>
              </a:rPr>
              <a:t>Big close up</a:t>
            </a:r>
            <a:endParaRPr lang="en-GB" sz="2600" dirty="0">
              <a:solidFill>
                <a:srgbClr val="00B050"/>
              </a:solidFill>
            </a:endParaRPr>
          </a:p>
        </p:txBody>
      </p:sp>
      <p:pic>
        <p:nvPicPr>
          <p:cNvPr id="3074" name="Picture 2" descr="http://www.ecoles.cfwb.be/argattidegamond/Images/Echell1.jpg"/>
          <p:cNvPicPr>
            <a:picLocks noChangeAspect="1" noChangeArrowheads="1"/>
          </p:cNvPicPr>
          <p:nvPr/>
        </p:nvPicPr>
        <p:blipFill rotWithShape="1">
          <a:blip r:embed="rId2">
            <a:extLst>
              <a:ext uri="{28A0092B-C50C-407E-A947-70E740481C1C}">
                <a14:useLocalDpi xmlns:a14="http://schemas.microsoft.com/office/drawing/2010/main" val="0"/>
              </a:ext>
            </a:extLst>
          </a:blip>
          <a:srcRect r="50421" b="74235"/>
          <a:stretch/>
        </p:blipFill>
        <p:spPr bwMode="auto">
          <a:xfrm>
            <a:off x="2499313" y="378603"/>
            <a:ext cx="2419032" cy="17282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ecoles.cfwb.be/argattidegamond/Images/Echell1.jpg"/>
          <p:cNvPicPr>
            <a:picLocks noChangeAspect="1" noChangeArrowheads="1"/>
          </p:cNvPicPr>
          <p:nvPr/>
        </p:nvPicPr>
        <p:blipFill rotWithShape="1">
          <a:blip r:embed="rId2">
            <a:extLst>
              <a:ext uri="{28A0092B-C50C-407E-A947-70E740481C1C}">
                <a14:useLocalDpi xmlns:a14="http://schemas.microsoft.com/office/drawing/2010/main" val="0"/>
              </a:ext>
            </a:extLst>
          </a:blip>
          <a:srcRect l="3228" t="25649" r="48453" b="49658"/>
          <a:stretch/>
        </p:blipFill>
        <p:spPr bwMode="auto">
          <a:xfrm>
            <a:off x="66828" y="1076413"/>
            <a:ext cx="2459149" cy="17277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ecoles.cfwb.be/argattidegamond/Images/Echell1.jpg"/>
          <p:cNvPicPr>
            <a:picLocks noChangeAspect="1" noChangeArrowheads="1"/>
          </p:cNvPicPr>
          <p:nvPr/>
        </p:nvPicPr>
        <p:blipFill rotWithShape="1">
          <a:blip r:embed="rId2">
            <a:extLst>
              <a:ext uri="{28A0092B-C50C-407E-A947-70E740481C1C}">
                <a14:useLocalDpi xmlns:a14="http://schemas.microsoft.com/office/drawing/2010/main" val="0"/>
              </a:ext>
            </a:extLst>
          </a:blip>
          <a:srcRect l="1312" t="50552" r="51856" b="24575"/>
          <a:stretch/>
        </p:blipFill>
        <p:spPr bwMode="auto">
          <a:xfrm>
            <a:off x="2499313" y="2106857"/>
            <a:ext cx="2382321" cy="17394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ecoles.cfwb.be/argattidegamond/Images/Echell1.jpg"/>
          <p:cNvPicPr>
            <a:picLocks noChangeAspect="1" noChangeArrowheads="1"/>
          </p:cNvPicPr>
          <p:nvPr/>
        </p:nvPicPr>
        <p:blipFill rotWithShape="1">
          <a:blip r:embed="rId2">
            <a:extLst>
              <a:ext uri="{28A0092B-C50C-407E-A947-70E740481C1C}">
                <a14:useLocalDpi xmlns:a14="http://schemas.microsoft.com/office/drawing/2010/main" val="0"/>
              </a:ext>
            </a:extLst>
          </a:blip>
          <a:srcRect l="50866" t="50564" r="2798" b="24383"/>
          <a:stretch/>
        </p:blipFill>
        <p:spPr bwMode="auto">
          <a:xfrm>
            <a:off x="298053" y="2934476"/>
            <a:ext cx="2306472" cy="1714436"/>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Process 5"/>
          <p:cNvSpPr/>
          <p:nvPr/>
        </p:nvSpPr>
        <p:spPr>
          <a:xfrm>
            <a:off x="632725" y="4480638"/>
            <a:ext cx="932707" cy="213176"/>
          </a:xfrm>
          <a:prstGeom prst="flowChartProcess">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700" b="1" dirty="0" smtClean="0">
                <a:solidFill>
                  <a:schemeClr val="tx1"/>
                </a:solidFill>
              </a:rPr>
              <a:t>Plan</a:t>
            </a:r>
            <a:endParaRPr lang="en-GB" sz="700" b="1" dirty="0">
              <a:solidFill>
                <a:schemeClr val="tx1"/>
              </a:solidFill>
            </a:endParaRPr>
          </a:p>
        </p:txBody>
      </p:sp>
      <p:pic>
        <p:nvPicPr>
          <p:cNvPr id="11" name="Picture 2" descr="http://www.ecoles.cfwb.be/argattidegamond/Images/Echell1.jpg"/>
          <p:cNvPicPr>
            <a:picLocks noChangeAspect="1" noChangeArrowheads="1"/>
          </p:cNvPicPr>
          <p:nvPr/>
        </p:nvPicPr>
        <p:blipFill rotWithShape="1">
          <a:blip r:embed="rId2">
            <a:extLst>
              <a:ext uri="{28A0092B-C50C-407E-A947-70E740481C1C}">
                <a14:useLocalDpi xmlns:a14="http://schemas.microsoft.com/office/drawing/2010/main" val="0"/>
              </a:ext>
            </a:extLst>
          </a:blip>
          <a:srcRect l="10957" t="75613" r="52594" b="-171"/>
          <a:stretch/>
        </p:blipFill>
        <p:spPr bwMode="auto">
          <a:xfrm>
            <a:off x="2781952" y="4028620"/>
            <a:ext cx="2170931" cy="20109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ecoles.cfwb.be/argattidegamond/Images/Echell1.jpg"/>
          <p:cNvPicPr>
            <a:picLocks noChangeAspect="1" noChangeArrowheads="1"/>
          </p:cNvPicPr>
          <p:nvPr/>
        </p:nvPicPr>
        <p:blipFill rotWithShape="1">
          <a:blip r:embed="rId2">
            <a:extLst>
              <a:ext uri="{28A0092B-C50C-407E-A947-70E740481C1C}">
                <a14:useLocalDpi xmlns:a14="http://schemas.microsoft.com/office/drawing/2010/main" val="0"/>
              </a:ext>
            </a:extLst>
          </a:blip>
          <a:srcRect l="51551" t="75566" r="2600" b="-403"/>
          <a:stretch/>
        </p:blipFill>
        <p:spPr bwMode="auto">
          <a:xfrm>
            <a:off x="114299" y="4820227"/>
            <a:ext cx="2411677" cy="1796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02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527" y="0"/>
            <a:ext cx="10515600" cy="1325563"/>
          </a:xfrm>
        </p:spPr>
        <p:txBody>
          <a:bodyPr/>
          <a:lstStyle/>
          <a:p>
            <a:r>
              <a:rPr lang="en-GB" b="1" u="sng" dirty="0" smtClean="0">
                <a:solidFill>
                  <a:srgbClr val="7030A0"/>
                </a:solidFill>
              </a:rPr>
              <a:t>Extension</a:t>
            </a:r>
            <a:r>
              <a:rPr lang="en-GB" dirty="0" smtClean="0"/>
              <a:t>: </a:t>
            </a:r>
            <a:br>
              <a:rPr lang="en-GB" dirty="0" smtClean="0"/>
            </a:br>
            <a:r>
              <a:rPr lang="en-GB" dirty="0" err="1" smtClean="0"/>
              <a:t>Lisez</a:t>
            </a:r>
            <a:r>
              <a:rPr lang="en-GB" dirty="0" smtClean="0"/>
              <a:t> - p. 123</a:t>
            </a:r>
            <a:endParaRPr lang="en-GB" dirty="0"/>
          </a:p>
        </p:txBody>
      </p:sp>
      <p:pic>
        <p:nvPicPr>
          <p:cNvPr id="4" name="Picture 3"/>
          <p:cNvPicPr>
            <a:picLocks noChangeAspect="1"/>
          </p:cNvPicPr>
          <p:nvPr/>
        </p:nvPicPr>
        <p:blipFill rotWithShape="1">
          <a:blip r:embed="rId2"/>
          <a:srcRect b="50470"/>
          <a:stretch/>
        </p:blipFill>
        <p:spPr>
          <a:xfrm>
            <a:off x="0" y="1324926"/>
            <a:ext cx="6505007" cy="5387373"/>
          </a:xfrm>
          <a:prstGeom prst="rect">
            <a:avLst/>
          </a:prstGeom>
        </p:spPr>
      </p:pic>
      <p:pic>
        <p:nvPicPr>
          <p:cNvPr id="5" name="Picture 4"/>
          <p:cNvPicPr>
            <a:picLocks noChangeAspect="1"/>
          </p:cNvPicPr>
          <p:nvPr/>
        </p:nvPicPr>
        <p:blipFill rotWithShape="1">
          <a:blip r:embed="rId2"/>
          <a:srcRect t="49217"/>
          <a:stretch/>
        </p:blipFill>
        <p:spPr>
          <a:xfrm>
            <a:off x="6261327" y="1690687"/>
            <a:ext cx="5913789" cy="5021611"/>
          </a:xfrm>
          <a:prstGeom prst="rect">
            <a:avLst/>
          </a:prstGeom>
        </p:spPr>
      </p:pic>
      <p:sp>
        <p:nvSpPr>
          <p:cNvPr id="6" name="Rectangle 5"/>
          <p:cNvSpPr/>
          <p:nvPr/>
        </p:nvSpPr>
        <p:spPr>
          <a:xfrm>
            <a:off x="4711662" y="496033"/>
            <a:ext cx="6096000" cy="646331"/>
          </a:xfrm>
          <a:prstGeom prst="rect">
            <a:avLst/>
          </a:prstGeom>
        </p:spPr>
        <p:txBody>
          <a:bodyPr>
            <a:spAutoFit/>
          </a:bodyPr>
          <a:lstStyle/>
          <a:p>
            <a:r>
              <a:rPr lang="en-GB" dirty="0" smtClean="0"/>
              <a:t>Read </a:t>
            </a:r>
            <a:r>
              <a:rPr lang="en-GB" dirty="0"/>
              <a:t>out loud and look up 5/10 words on google translate or </a:t>
            </a:r>
            <a:r>
              <a:rPr lang="en-GB" dirty="0" err="1"/>
              <a:t>wordreference</a:t>
            </a:r>
            <a:endParaRPr lang="en-GB" dirty="0"/>
          </a:p>
        </p:txBody>
      </p:sp>
    </p:spTree>
    <p:extLst>
      <p:ext uri="{BB962C8B-B14F-4D97-AF65-F5344CB8AC3E}">
        <p14:creationId xmlns:p14="http://schemas.microsoft.com/office/powerpoint/2010/main" val="3911379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4288" y="156686"/>
            <a:ext cx="3209957" cy="637439"/>
          </a:xfrm>
        </p:spPr>
        <p:txBody>
          <a:bodyPr>
            <a:normAutofit fontScale="90000"/>
          </a:bodyPr>
          <a:lstStyle/>
          <a:p>
            <a:r>
              <a:rPr lang="en-GB" b="1" u="sng" dirty="0" smtClean="0">
                <a:solidFill>
                  <a:srgbClr val="7030A0"/>
                </a:solidFill>
              </a:rPr>
              <a:t>Extension</a:t>
            </a:r>
            <a:br>
              <a:rPr lang="en-GB" b="1" u="sng" dirty="0" smtClean="0">
                <a:solidFill>
                  <a:srgbClr val="7030A0"/>
                </a:solidFill>
              </a:rPr>
            </a:br>
            <a:r>
              <a:rPr lang="en-GB" b="1" u="sng" dirty="0" smtClean="0">
                <a:solidFill>
                  <a:srgbClr val="FF0000"/>
                </a:solidFill>
              </a:rPr>
              <a:t>Answers:</a:t>
            </a:r>
            <a:endParaRPr lang="en-GB" b="1" u="sng" dirty="0">
              <a:solidFill>
                <a:srgbClr val="FF0000"/>
              </a:solidFill>
            </a:endParaRPr>
          </a:p>
        </p:txBody>
      </p:sp>
      <p:pic>
        <p:nvPicPr>
          <p:cNvPr id="4" name="Picture 3"/>
          <p:cNvPicPr>
            <a:picLocks noChangeAspect="1"/>
          </p:cNvPicPr>
          <p:nvPr/>
        </p:nvPicPr>
        <p:blipFill rotWithShape="1">
          <a:blip r:embed="rId2"/>
          <a:srcRect b="50470"/>
          <a:stretch/>
        </p:blipFill>
        <p:spPr>
          <a:xfrm>
            <a:off x="56616" y="102887"/>
            <a:ext cx="3939497" cy="3262647"/>
          </a:xfrm>
          <a:prstGeom prst="rect">
            <a:avLst/>
          </a:prstGeom>
        </p:spPr>
      </p:pic>
      <p:pic>
        <p:nvPicPr>
          <p:cNvPr id="5" name="Picture 4"/>
          <p:cNvPicPr>
            <a:picLocks noChangeAspect="1"/>
          </p:cNvPicPr>
          <p:nvPr/>
        </p:nvPicPr>
        <p:blipFill rotWithShape="1">
          <a:blip r:embed="rId2"/>
          <a:srcRect t="49217"/>
          <a:stretch/>
        </p:blipFill>
        <p:spPr>
          <a:xfrm>
            <a:off x="100714" y="3365535"/>
            <a:ext cx="3939497" cy="3345168"/>
          </a:xfrm>
          <a:prstGeom prst="rect">
            <a:avLst/>
          </a:prstGeom>
        </p:spPr>
      </p:pic>
      <p:pic>
        <p:nvPicPr>
          <p:cNvPr id="3" name="Picture 2"/>
          <p:cNvPicPr>
            <a:picLocks noChangeAspect="1"/>
          </p:cNvPicPr>
          <p:nvPr/>
        </p:nvPicPr>
        <p:blipFill>
          <a:blip r:embed="rId3"/>
          <a:stretch>
            <a:fillRect/>
          </a:stretch>
        </p:blipFill>
        <p:spPr>
          <a:xfrm>
            <a:off x="4040210" y="-449"/>
            <a:ext cx="3983595" cy="3469320"/>
          </a:xfrm>
          <a:prstGeom prst="rect">
            <a:avLst/>
          </a:prstGeom>
        </p:spPr>
      </p:pic>
      <p:pic>
        <p:nvPicPr>
          <p:cNvPr id="6" name="Picture 5"/>
          <p:cNvPicPr>
            <a:picLocks noChangeAspect="1"/>
          </p:cNvPicPr>
          <p:nvPr/>
        </p:nvPicPr>
        <p:blipFill>
          <a:blip r:embed="rId4"/>
          <a:stretch>
            <a:fillRect/>
          </a:stretch>
        </p:blipFill>
        <p:spPr>
          <a:xfrm>
            <a:off x="4040210" y="3502763"/>
            <a:ext cx="4364078" cy="3332092"/>
          </a:xfrm>
          <a:prstGeom prst="rect">
            <a:avLst/>
          </a:prstGeom>
        </p:spPr>
      </p:pic>
      <p:sp>
        <p:nvSpPr>
          <p:cNvPr id="7" name="Rectangle 6"/>
          <p:cNvSpPr/>
          <p:nvPr/>
        </p:nvSpPr>
        <p:spPr>
          <a:xfrm>
            <a:off x="8404288" y="4011067"/>
            <a:ext cx="4076131" cy="2846933"/>
          </a:xfrm>
          <a:prstGeom prst="rect">
            <a:avLst/>
          </a:prstGeom>
        </p:spPr>
        <p:txBody>
          <a:bodyPr wrap="square">
            <a:spAutoFit/>
          </a:bodyPr>
          <a:lstStyle/>
          <a:p>
            <a:pPr marL="270510" indent="-270510">
              <a:spcAft>
                <a:spcPts val="600"/>
              </a:spcAft>
              <a:tabLst>
                <a:tab pos="270510" algn="l"/>
              </a:tabLst>
            </a:pPr>
            <a:r>
              <a:rPr lang="fr-FR" sz="1400" smtClean="0">
                <a:solidFill>
                  <a:srgbClr val="00B050"/>
                </a:solidFill>
                <a:latin typeface="Arial" panose="020B0604020202020204" pitchFamily="34" charset="0"/>
                <a:ea typeface="Cambria" panose="02040503050406030204" pitchFamily="18" charset="0"/>
                <a:cs typeface="Times New Roman" panose="02020603050405020304" pitchFamily="18" charset="0"/>
              </a:rPr>
              <a:t>1 	Sept ans ont passé.	[1 mark]</a:t>
            </a:r>
            <a:endParaRPr lang="en-GB" sz="1400" smtClean="0">
              <a:solidFill>
                <a:srgbClr val="00B050"/>
              </a:solidFill>
              <a:latin typeface="Arial" panose="020B0604020202020204" pitchFamily="34" charset="0"/>
              <a:ea typeface="Cambria" panose="02040503050406030204" pitchFamily="18" charset="0"/>
              <a:cs typeface="Times New Roman" panose="02020603050405020304" pitchFamily="18" charset="0"/>
            </a:endParaRPr>
          </a:p>
          <a:p>
            <a:pPr marL="270510" indent="-270510">
              <a:spcAft>
                <a:spcPts val="600"/>
              </a:spcAft>
              <a:tabLst>
                <a:tab pos="270510" algn="l"/>
              </a:tabLst>
            </a:pPr>
            <a:r>
              <a:rPr lang="fr-FR" sz="1400" smtClean="0">
                <a:solidFill>
                  <a:srgbClr val="00B050"/>
                </a:solidFill>
                <a:latin typeface="Arial" panose="020B0604020202020204" pitchFamily="34" charset="0"/>
                <a:ea typeface="Cambria" panose="02040503050406030204" pitchFamily="18" charset="0"/>
                <a:cs typeface="Times New Roman" panose="02020603050405020304" pitchFamily="18" charset="0"/>
              </a:rPr>
              <a:t>2 	Le réalisateur est autrichien. </a:t>
            </a:r>
            <a:br>
              <a:rPr lang="fr-FR" sz="1400" smtClean="0">
                <a:solidFill>
                  <a:srgbClr val="00B050"/>
                </a:solidFill>
                <a:latin typeface="Arial" panose="020B0604020202020204" pitchFamily="34" charset="0"/>
                <a:ea typeface="Cambria" panose="02040503050406030204" pitchFamily="18" charset="0"/>
                <a:cs typeface="Times New Roman" panose="02020603050405020304" pitchFamily="18" charset="0"/>
              </a:rPr>
            </a:br>
            <a:r>
              <a:rPr lang="fr-FR" sz="1400" smtClean="0">
                <a:solidFill>
                  <a:srgbClr val="00B050"/>
                </a:solidFill>
                <a:latin typeface="Arial" panose="020B0604020202020204" pitchFamily="34" charset="0"/>
                <a:ea typeface="Cambria" panose="02040503050406030204" pitchFamily="18" charset="0"/>
                <a:cs typeface="Times New Roman" panose="02020603050405020304" pitchFamily="18" charset="0"/>
              </a:rPr>
              <a:t>Les acteurs sont français. 	[2 marks]</a:t>
            </a:r>
            <a:endParaRPr lang="en-GB" sz="1400" smtClean="0">
              <a:solidFill>
                <a:srgbClr val="00B050"/>
              </a:solidFill>
              <a:latin typeface="Arial" panose="020B0604020202020204" pitchFamily="34" charset="0"/>
              <a:ea typeface="Cambria" panose="02040503050406030204" pitchFamily="18" charset="0"/>
              <a:cs typeface="Times New Roman" panose="02020603050405020304" pitchFamily="18" charset="0"/>
            </a:endParaRPr>
          </a:p>
          <a:p>
            <a:pPr marL="270510" indent="-270510">
              <a:spcAft>
                <a:spcPts val="600"/>
              </a:spcAft>
              <a:tabLst>
                <a:tab pos="270510" algn="l"/>
              </a:tabLst>
            </a:pPr>
            <a:r>
              <a:rPr lang="fr-FR" sz="1400" smtClean="0">
                <a:solidFill>
                  <a:srgbClr val="00B050"/>
                </a:solidFill>
                <a:latin typeface="Arial" panose="020B0604020202020204" pitchFamily="34" charset="0"/>
                <a:ea typeface="Cambria" panose="02040503050406030204" pitchFamily="18" charset="0"/>
                <a:cs typeface="Times New Roman" panose="02020603050405020304" pitchFamily="18" charset="0"/>
              </a:rPr>
              <a:t>3 	Il démontre que les films français possèdent un dynamisme indéniable. 	[1 mark]</a:t>
            </a:r>
            <a:endParaRPr lang="en-GB" sz="1400" smtClean="0">
              <a:solidFill>
                <a:srgbClr val="00B050"/>
              </a:solidFill>
              <a:latin typeface="Arial" panose="020B0604020202020204" pitchFamily="34" charset="0"/>
              <a:ea typeface="Cambria" panose="02040503050406030204" pitchFamily="18" charset="0"/>
              <a:cs typeface="Times New Roman" panose="02020603050405020304" pitchFamily="18" charset="0"/>
            </a:endParaRPr>
          </a:p>
          <a:p>
            <a:pPr marL="270510" indent="-270510">
              <a:spcAft>
                <a:spcPts val="600"/>
              </a:spcAft>
              <a:tabLst>
                <a:tab pos="270510" algn="l"/>
              </a:tabLst>
            </a:pPr>
            <a:r>
              <a:rPr lang="fr-FR" sz="1400" smtClean="0">
                <a:solidFill>
                  <a:srgbClr val="00B050"/>
                </a:solidFill>
                <a:latin typeface="Arial" panose="020B0604020202020204" pitchFamily="34" charset="0"/>
                <a:ea typeface="Cambria" panose="02040503050406030204" pitchFamily="18" charset="0"/>
                <a:cs typeface="Times New Roman" panose="02020603050405020304" pitchFamily="18" charset="0"/>
              </a:rPr>
              <a:t>4 	Les films sont un thriller, une analyse sociale et une comédie de mœurs. 	[3 marks]</a:t>
            </a:r>
            <a:endParaRPr lang="en-GB" sz="1400" smtClean="0">
              <a:solidFill>
                <a:srgbClr val="00B050"/>
              </a:solidFill>
              <a:latin typeface="Arial" panose="020B0604020202020204" pitchFamily="34" charset="0"/>
              <a:ea typeface="Cambria" panose="02040503050406030204" pitchFamily="18" charset="0"/>
              <a:cs typeface="Times New Roman" panose="02020603050405020304" pitchFamily="18" charset="0"/>
            </a:endParaRPr>
          </a:p>
          <a:p>
            <a:pPr marL="270510" indent="-270510">
              <a:spcAft>
                <a:spcPts val="600"/>
              </a:spcAft>
              <a:tabLst>
                <a:tab pos="270510" algn="l"/>
              </a:tabLst>
            </a:pPr>
            <a:r>
              <a:rPr lang="fr-FR" sz="1400" smtClean="0">
                <a:solidFill>
                  <a:srgbClr val="00B050"/>
                </a:solidFill>
                <a:latin typeface="Arial" panose="020B0604020202020204" pitchFamily="34" charset="0"/>
                <a:ea typeface="Cambria" panose="02040503050406030204" pitchFamily="18" charset="0"/>
                <a:cs typeface="Times New Roman" panose="02020603050405020304" pitchFamily="18" charset="0"/>
              </a:rPr>
              <a:t>5 	Parce qu’il n’y avait qu’un ressortissant français au jury. 		</a:t>
            </a:r>
            <a:r>
              <a:rPr lang="en-GB" sz="1400" smtClean="0">
                <a:solidFill>
                  <a:srgbClr val="00B050"/>
                </a:solidFill>
                <a:latin typeface="Arial" panose="020B0604020202020204" pitchFamily="34" charset="0"/>
                <a:ea typeface="Cambria" panose="02040503050406030204" pitchFamily="18" charset="0"/>
                <a:cs typeface="Times New Roman" panose="02020603050405020304" pitchFamily="18" charset="0"/>
              </a:rPr>
              <a:t>[1 mark]</a:t>
            </a:r>
          </a:p>
          <a:p>
            <a:pPr marL="270510" indent="-270510">
              <a:spcAft>
                <a:spcPts val="600"/>
              </a:spcAft>
              <a:tabLst>
                <a:tab pos="270510" algn="l"/>
              </a:tabLst>
            </a:pPr>
            <a:r>
              <a:rPr lang="en-GB" sz="1400" smtClean="0">
                <a:solidFill>
                  <a:srgbClr val="00B050"/>
                </a:solidFill>
                <a:latin typeface="Arial" panose="020B0604020202020204" pitchFamily="34" charset="0"/>
                <a:ea typeface="Cambria" panose="02040503050406030204" pitchFamily="18" charset="0"/>
                <a:cs typeface="Times New Roman" panose="02020603050405020304" pitchFamily="18" charset="0"/>
              </a:rPr>
              <a:t>						[Total: 8 marks]</a:t>
            </a:r>
            <a:endParaRPr lang="en-GB" sz="1400" dirty="0">
              <a:solidFill>
                <a:srgbClr val="00B050"/>
              </a:solidFill>
              <a:latin typeface="Arial" panose="020B0604020202020204" pitchFamily="34" charset="0"/>
              <a:ea typeface="Cambria" panose="02040503050406030204" pitchFamily="18" charset="0"/>
              <a:cs typeface="Times New Roman" panose="02020603050405020304" pitchFamily="18" charset="0"/>
            </a:endParaRPr>
          </a:p>
        </p:txBody>
      </p:sp>
      <p:sp>
        <p:nvSpPr>
          <p:cNvPr id="8" name="Rectangle 7"/>
          <p:cNvSpPr/>
          <p:nvPr/>
        </p:nvSpPr>
        <p:spPr>
          <a:xfrm>
            <a:off x="8023805" y="1361414"/>
            <a:ext cx="5724644" cy="369332"/>
          </a:xfrm>
          <a:prstGeom prst="rect">
            <a:avLst/>
          </a:prstGeom>
        </p:spPr>
        <p:txBody>
          <a:bodyPr wrap="none">
            <a:spAutoFit/>
          </a:bodyPr>
          <a:lstStyle/>
          <a:p>
            <a:r>
              <a:rPr lang="en-GB" dirty="0">
                <a:solidFill>
                  <a:srgbClr val="00B050"/>
                </a:solidFill>
                <a:latin typeface="Cambria" panose="02040503050406030204" pitchFamily="18" charset="0"/>
                <a:ea typeface="Cambria" panose="02040503050406030204" pitchFamily="18" charset="0"/>
                <a:cs typeface="Times New Roman" panose="02020603050405020304" pitchFamily="18" charset="0"/>
              </a:rPr>
              <a:t>The four true statements are: 3, 4, 7, 8		</a:t>
            </a:r>
            <a:endParaRPr lang="en-GB" dirty="0">
              <a:solidFill>
                <a:srgbClr val="00B050"/>
              </a:solidFill>
            </a:endParaRPr>
          </a:p>
        </p:txBody>
      </p:sp>
    </p:spTree>
    <p:extLst>
      <p:ext uri="{BB962C8B-B14F-4D97-AF65-F5344CB8AC3E}">
        <p14:creationId xmlns:p14="http://schemas.microsoft.com/office/powerpoint/2010/main" val="105809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56637" y="0"/>
            <a:ext cx="6000750" cy="6581775"/>
          </a:xfrm>
          <a:prstGeom prst="rect">
            <a:avLst/>
          </a:prstGeom>
        </p:spPr>
      </p:pic>
      <p:sp>
        <p:nvSpPr>
          <p:cNvPr id="6" name="Title 1"/>
          <p:cNvSpPr txBox="1">
            <a:spLocks/>
          </p:cNvSpPr>
          <p:nvPr/>
        </p:nvSpPr>
        <p:spPr>
          <a:xfrm>
            <a:off x="0" y="0"/>
            <a:ext cx="5745707" cy="95534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dirty="0" smtClean="0">
                <a:solidFill>
                  <a:srgbClr val="7030A0"/>
                </a:solidFill>
              </a:rPr>
              <a:t>Extension - </a:t>
            </a:r>
            <a:r>
              <a:rPr lang="en-GB" dirty="0" smtClean="0"/>
              <a:t>p. 123 ex. 2a</a:t>
            </a:r>
            <a:endParaRPr lang="en-GB" b="1" u="sng" dirty="0">
              <a:solidFill>
                <a:srgbClr val="FF0000"/>
              </a:solidFill>
            </a:endParaRPr>
          </a:p>
        </p:txBody>
      </p:sp>
    </p:spTree>
    <p:extLst>
      <p:ext uri="{BB962C8B-B14F-4D97-AF65-F5344CB8AC3E}">
        <p14:creationId xmlns:p14="http://schemas.microsoft.com/office/powerpoint/2010/main" val="513203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8830"/>
            <a:ext cx="10515600" cy="1325563"/>
          </a:xfrm>
        </p:spPr>
        <p:txBody>
          <a:bodyPr/>
          <a:lstStyle/>
          <a:p>
            <a:r>
              <a:rPr lang="en-GB" dirty="0" smtClean="0"/>
              <a:t>Le festival de Cannes</a:t>
            </a:r>
            <a:endParaRPr lang="en-GB" dirty="0"/>
          </a:p>
        </p:txBody>
      </p:sp>
      <p:sp>
        <p:nvSpPr>
          <p:cNvPr id="3" name="Content Placeholder 2"/>
          <p:cNvSpPr>
            <a:spLocks noGrp="1"/>
          </p:cNvSpPr>
          <p:nvPr>
            <p:ph idx="1"/>
          </p:nvPr>
        </p:nvSpPr>
        <p:spPr>
          <a:xfrm>
            <a:off x="367553" y="5239281"/>
            <a:ext cx="10515600" cy="1200014"/>
          </a:xfrm>
        </p:spPr>
        <p:txBody>
          <a:bodyPr>
            <a:normAutofit lnSpcReduction="10000"/>
          </a:bodyPr>
          <a:lstStyle/>
          <a:p>
            <a:pPr marL="0" indent="0">
              <a:buNone/>
            </a:pPr>
            <a:r>
              <a:rPr lang="en-GB" dirty="0" err="1" smtClean="0"/>
              <a:t>Détendez-vous</a:t>
            </a:r>
            <a:r>
              <a:rPr lang="en-GB" dirty="0" smtClean="0"/>
              <a:t> et </a:t>
            </a:r>
            <a:r>
              <a:rPr lang="en-GB" dirty="0" err="1" smtClean="0"/>
              <a:t>regardez</a:t>
            </a:r>
            <a:r>
              <a:rPr lang="en-GB" dirty="0" smtClean="0"/>
              <a:t>! </a:t>
            </a:r>
            <a:r>
              <a:rPr lang="en-GB" i="1" dirty="0" smtClean="0"/>
              <a:t>Sit back and watch!</a:t>
            </a:r>
            <a:br>
              <a:rPr lang="en-GB" i="1" dirty="0" smtClean="0"/>
            </a:br>
            <a:r>
              <a:rPr lang="en-GB" dirty="0" smtClean="0"/>
              <a:t/>
            </a:r>
            <a:br>
              <a:rPr lang="en-GB" dirty="0" smtClean="0"/>
            </a:br>
            <a:r>
              <a:rPr lang="en-GB" dirty="0" smtClean="0"/>
              <a:t>La </a:t>
            </a:r>
            <a:r>
              <a:rPr lang="en-GB" dirty="0" err="1" smtClean="0"/>
              <a:t>vidéo</a:t>
            </a:r>
            <a:r>
              <a:rPr lang="en-GB" dirty="0" smtClean="0"/>
              <a:t>: </a:t>
            </a:r>
            <a:r>
              <a:rPr lang="en-GB" dirty="0" smtClean="0">
                <a:hlinkClick r:id="rId2"/>
              </a:rPr>
              <a:t>https://www.youtube.com/watch?v=gtPO0pbZCs8</a:t>
            </a:r>
            <a:endParaRPr lang="en-GB" dirty="0"/>
          </a:p>
        </p:txBody>
      </p:sp>
      <p:pic>
        <p:nvPicPr>
          <p:cNvPr id="2050" name="Picture 2" descr="First 8K Narrative Film to be Screened at Can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07899"/>
            <a:ext cx="6349728" cy="317486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e P'tit Libé - Qu'est-ce que le Festival de Canne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103" y="413951"/>
            <a:ext cx="5408023" cy="4694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63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20613" y="876727"/>
            <a:ext cx="5453259" cy="5981273"/>
          </a:xfrm>
          <a:prstGeom prst="rect">
            <a:avLst/>
          </a:prstGeom>
        </p:spPr>
      </p:pic>
      <p:sp>
        <p:nvSpPr>
          <p:cNvPr id="6" name="Title 1"/>
          <p:cNvSpPr txBox="1">
            <a:spLocks/>
          </p:cNvSpPr>
          <p:nvPr/>
        </p:nvSpPr>
        <p:spPr>
          <a:xfrm>
            <a:off x="0" y="0"/>
            <a:ext cx="5745707" cy="95534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dirty="0" smtClean="0">
                <a:solidFill>
                  <a:srgbClr val="7030A0"/>
                </a:solidFill>
              </a:rPr>
              <a:t>Extension - </a:t>
            </a:r>
            <a:r>
              <a:rPr lang="en-GB" dirty="0" smtClean="0"/>
              <a:t>p. 123 ex. 2a</a:t>
            </a:r>
            <a:endParaRPr lang="en-GB" b="1" u="sng" dirty="0">
              <a:solidFill>
                <a:srgbClr val="FF0000"/>
              </a:solidFill>
            </a:endParaRPr>
          </a:p>
        </p:txBody>
      </p:sp>
      <p:sp>
        <p:nvSpPr>
          <p:cNvPr id="5" name="Title 1"/>
          <p:cNvSpPr>
            <a:spLocks noGrp="1"/>
          </p:cNvSpPr>
          <p:nvPr>
            <p:ph type="title"/>
          </p:nvPr>
        </p:nvSpPr>
        <p:spPr>
          <a:xfrm>
            <a:off x="8404288" y="156686"/>
            <a:ext cx="3209957" cy="637439"/>
          </a:xfrm>
        </p:spPr>
        <p:txBody>
          <a:bodyPr>
            <a:normAutofit fontScale="90000"/>
          </a:bodyPr>
          <a:lstStyle/>
          <a:p>
            <a:r>
              <a:rPr lang="en-GB" b="1" u="sng" dirty="0" smtClean="0">
                <a:solidFill>
                  <a:srgbClr val="FF0000"/>
                </a:solidFill>
              </a:rPr>
              <a:t>Answers:</a:t>
            </a:r>
            <a:endParaRPr lang="en-GB" b="1" u="sng" dirty="0">
              <a:solidFill>
                <a:srgbClr val="FF0000"/>
              </a:solidFill>
            </a:endParaRPr>
          </a:p>
        </p:txBody>
      </p:sp>
      <p:sp>
        <p:nvSpPr>
          <p:cNvPr id="2" name="Rectangle 1"/>
          <p:cNvSpPr/>
          <p:nvPr/>
        </p:nvSpPr>
        <p:spPr>
          <a:xfrm>
            <a:off x="7294484" y="2313310"/>
            <a:ext cx="2804859" cy="2139047"/>
          </a:xfrm>
          <a:prstGeom prst="rect">
            <a:avLst/>
          </a:prstGeom>
        </p:spPr>
        <p:txBody>
          <a:bodyPr wrap="square">
            <a:spAutoFit/>
          </a:bodyPr>
          <a:lstStyle/>
          <a:p>
            <a:pPr marL="270510" indent="-270510">
              <a:spcAft>
                <a:spcPts val="600"/>
              </a:spcAft>
              <a:tabLst>
                <a:tab pos="270510" algn="l"/>
              </a:tabLst>
            </a:pPr>
            <a:r>
              <a:rPr lang="fr-FR" dirty="0">
                <a:solidFill>
                  <a:srgbClr val="00B050"/>
                </a:solidFill>
                <a:latin typeface="Arial" panose="020B0604020202020204" pitchFamily="34" charset="0"/>
                <a:ea typeface="Cambria" panose="02040503050406030204" pitchFamily="18" charset="0"/>
                <a:cs typeface="Arial" panose="020B0604020202020204" pitchFamily="34" charset="0"/>
              </a:rPr>
              <a:t>1	le weekend</a:t>
            </a:r>
            <a:endParaRPr lang="en-GB" dirty="0">
              <a:solidFill>
                <a:srgbClr val="00B050"/>
              </a:solidFill>
              <a:latin typeface="Arial" panose="020B0604020202020204" pitchFamily="34" charset="0"/>
              <a:ea typeface="Cambria" panose="02040503050406030204" pitchFamily="18" charset="0"/>
              <a:cs typeface="Arial" panose="020B0604020202020204" pitchFamily="34" charset="0"/>
            </a:endParaRPr>
          </a:p>
          <a:p>
            <a:pPr marL="270510" indent="-270510">
              <a:spcAft>
                <a:spcPts val="600"/>
              </a:spcAft>
              <a:tabLst>
                <a:tab pos="270510" algn="l"/>
              </a:tabLst>
            </a:pPr>
            <a:r>
              <a:rPr lang="fr-FR" dirty="0">
                <a:solidFill>
                  <a:srgbClr val="00B050"/>
                </a:solidFill>
                <a:latin typeface="Arial" panose="020B0604020202020204" pitchFamily="34" charset="0"/>
                <a:ea typeface="Cambria" panose="02040503050406030204" pitchFamily="18" charset="0"/>
                <a:cs typeface="Arial" panose="020B0604020202020204" pitchFamily="34" charset="0"/>
              </a:rPr>
              <a:t>2	élitiste</a:t>
            </a:r>
            <a:endParaRPr lang="en-GB" dirty="0">
              <a:solidFill>
                <a:srgbClr val="00B050"/>
              </a:solidFill>
              <a:latin typeface="Arial" panose="020B0604020202020204" pitchFamily="34" charset="0"/>
              <a:ea typeface="Cambria" panose="02040503050406030204" pitchFamily="18" charset="0"/>
              <a:cs typeface="Arial" panose="020B0604020202020204" pitchFamily="34" charset="0"/>
            </a:endParaRPr>
          </a:p>
          <a:p>
            <a:pPr marL="270510" indent="-270510">
              <a:spcAft>
                <a:spcPts val="600"/>
              </a:spcAft>
              <a:tabLst>
                <a:tab pos="270510" algn="l"/>
              </a:tabLst>
            </a:pPr>
            <a:r>
              <a:rPr lang="fr-FR" dirty="0">
                <a:solidFill>
                  <a:srgbClr val="00B050"/>
                </a:solidFill>
                <a:latin typeface="Arial" panose="020B0604020202020204" pitchFamily="34" charset="0"/>
                <a:ea typeface="Cambria" panose="02040503050406030204" pitchFamily="18" charset="0"/>
                <a:cs typeface="Arial" panose="020B0604020202020204" pitchFamily="34" charset="0"/>
              </a:rPr>
              <a:t>3	une bonne opinion</a:t>
            </a:r>
            <a:endParaRPr lang="en-GB" dirty="0">
              <a:solidFill>
                <a:srgbClr val="00B050"/>
              </a:solidFill>
              <a:latin typeface="Arial" panose="020B0604020202020204" pitchFamily="34" charset="0"/>
              <a:ea typeface="Cambria" panose="02040503050406030204" pitchFamily="18" charset="0"/>
              <a:cs typeface="Arial" panose="020B0604020202020204" pitchFamily="34" charset="0"/>
            </a:endParaRPr>
          </a:p>
          <a:p>
            <a:pPr marL="270510" indent="-270510">
              <a:spcAft>
                <a:spcPts val="600"/>
              </a:spcAft>
              <a:tabLst>
                <a:tab pos="270510" algn="l"/>
              </a:tabLst>
            </a:pPr>
            <a:r>
              <a:rPr lang="fr-FR" dirty="0">
                <a:solidFill>
                  <a:srgbClr val="00B050"/>
                </a:solidFill>
                <a:latin typeface="Arial" panose="020B0604020202020204" pitchFamily="34" charset="0"/>
                <a:ea typeface="Cambria" panose="02040503050406030204" pitchFamily="18" charset="0"/>
                <a:cs typeface="Arial" panose="020B0604020202020204" pitchFamily="34" charset="0"/>
              </a:rPr>
              <a:t>4	l’influence</a:t>
            </a:r>
            <a:endParaRPr lang="en-GB" dirty="0">
              <a:solidFill>
                <a:srgbClr val="00B050"/>
              </a:solidFill>
              <a:latin typeface="Arial" panose="020B0604020202020204" pitchFamily="34" charset="0"/>
              <a:ea typeface="Cambria" panose="02040503050406030204" pitchFamily="18" charset="0"/>
              <a:cs typeface="Arial" panose="020B0604020202020204" pitchFamily="34" charset="0"/>
            </a:endParaRPr>
          </a:p>
          <a:p>
            <a:pPr marL="270510" indent="-270510">
              <a:spcAft>
                <a:spcPts val="600"/>
              </a:spcAft>
              <a:tabLst>
                <a:tab pos="270510" algn="l"/>
              </a:tabLst>
            </a:pPr>
            <a:r>
              <a:rPr lang="en-GB" dirty="0">
                <a:solidFill>
                  <a:srgbClr val="00B050"/>
                </a:solidFill>
                <a:latin typeface="Arial" panose="020B0604020202020204" pitchFamily="34" charset="0"/>
                <a:ea typeface="Cambria" panose="02040503050406030204" pitchFamily="18" charset="0"/>
                <a:cs typeface="Arial" panose="020B0604020202020204" pitchFamily="34" charset="0"/>
              </a:rPr>
              <a:t>5	</a:t>
            </a:r>
            <a:r>
              <a:rPr lang="en-GB" dirty="0" err="1">
                <a:solidFill>
                  <a:srgbClr val="00B050"/>
                </a:solidFill>
                <a:latin typeface="Arial" panose="020B0604020202020204" pitchFamily="34" charset="0"/>
                <a:ea typeface="Cambria" panose="02040503050406030204" pitchFamily="18" charset="0"/>
                <a:cs typeface="Arial" panose="020B0604020202020204" pitchFamily="34" charset="0"/>
              </a:rPr>
              <a:t>superficiel</a:t>
            </a:r>
            <a:endParaRPr lang="en-GB" dirty="0">
              <a:solidFill>
                <a:srgbClr val="00B050"/>
              </a:solidFill>
              <a:latin typeface="Arial" panose="020B0604020202020204" pitchFamily="34" charset="0"/>
              <a:ea typeface="Cambria" panose="02040503050406030204" pitchFamily="18" charset="0"/>
              <a:cs typeface="Arial" panose="020B0604020202020204" pitchFamily="34" charset="0"/>
            </a:endParaRPr>
          </a:p>
          <a:p>
            <a:r>
              <a:rPr lang="en-GB" dirty="0" smtClean="0">
                <a:solidFill>
                  <a:srgbClr val="00B050"/>
                </a:solidFill>
                <a:latin typeface="Arial" panose="020B0604020202020204" pitchFamily="34" charset="0"/>
                <a:ea typeface="Cambria" panose="02040503050406030204" pitchFamily="18" charset="0"/>
                <a:cs typeface="Arial" panose="020B0604020202020204" pitchFamily="34" charset="0"/>
              </a:rPr>
              <a:t>6  </a:t>
            </a:r>
            <a:r>
              <a:rPr lang="en-GB" dirty="0" err="1" smtClean="0">
                <a:solidFill>
                  <a:srgbClr val="00B050"/>
                </a:solidFill>
                <a:effectLst/>
                <a:latin typeface="Arial" panose="020B0604020202020204" pitchFamily="34" charset="0"/>
                <a:ea typeface="Cambria" panose="02040503050406030204" pitchFamily="18" charset="0"/>
                <a:cs typeface="Arial" panose="020B0604020202020204" pitchFamily="34" charset="0"/>
              </a:rPr>
              <a:t>gâché</a:t>
            </a:r>
            <a:r>
              <a:rPr lang="en-GB" dirty="0" smtClean="0">
                <a:solidFill>
                  <a:srgbClr val="00B050"/>
                </a:solidFill>
                <a:effectLst/>
                <a:latin typeface="Arial" panose="020B0604020202020204" pitchFamily="34" charset="0"/>
                <a:ea typeface="Cambria" panose="02040503050406030204" pitchFamily="18" charset="0"/>
                <a:cs typeface="Arial" panose="020B0604020202020204" pitchFamily="34" charset="0"/>
              </a:rPr>
              <a:t>	</a:t>
            </a:r>
            <a:endParaRPr lang="en-GB"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439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70375"/>
            <a:ext cx="7410450" cy="4752975"/>
          </a:xfrm>
          <a:prstGeom prst="rect">
            <a:avLst/>
          </a:prstGeom>
        </p:spPr>
      </p:pic>
      <p:sp>
        <p:nvSpPr>
          <p:cNvPr id="5" name="Title 1"/>
          <p:cNvSpPr txBox="1">
            <a:spLocks/>
          </p:cNvSpPr>
          <p:nvPr/>
        </p:nvSpPr>
        <p:spPr>
          <a:xfrm>
            <a:off x="150125" y="-163773"/>
            <a:ext cx="5745707" cy="95534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dirty="0" smtClean="0">
                <a:solidFill>
                  <a:srgbClr val="7030A0"/>
                </a:solidFill>
              </a:rPr>
              <a:t>Extension</a:t>
            </a:r>
            <a:r>
              <a:rPr lang="en-GB" b="1" dirty="0" smtClean="0">
                <a:solidFill>
                  <a:srgbClr val="7030A0"/>
                </a:solidFill>
              </a:rPr>
              <a:t> - </a:t>
            </a:r>
            <a:r>
              <a:rPr lang="en-GB" dirty="0" smtClean="0"/>
              <a:t>p. 109 ex. 4</a:t>
            </a:r>
            <a:endParaRPr lang="en-GB" b="1" u="sng" dirty="0">
              <a:solidFill>
                <a:srgbClr val="FF0000"/>
              </a:solidFill>
            </a:endParaRPr>
          </a:p>
        </p:txBody>
      </p:sp>
    </p:spTree>
    <p:extLst>
      <p:ext uri="{BB962C8B-B14F-4D97-AF65-F5344CB8AC3E}">
        <p14:creationId xmlns:p14="http://schemas.microsoft.com/office/powerpoint/2010/main" val="34709422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70375"/>
            <a:ext cx="7410450" cy="4752975"/>
          </a:xfrm>
          <a:prstGeom prst="rect">
            <a:avLst/>
          </a:prstGeom>
        </p:spPr>
      </p:pic>
      <p:sp>
        <p:nvSpPr>
          <p:cNvPr id="5" name="Title 1"/>
          <p:cNvSpPr txBox="1">
            <a:spLocks/>
          </p:cNvSpPr>
          <p:nvPr/>
        </p:nvSpPr>
        <p:spPr>
          <a:xfrm>
            <a:off x="150125" y="-163773"/>
            <a:ext cx="5745707" cy="95534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dirty="0" smtClean="0">
                <a:solidFill>
                  <a:srgbClr val="7030A0"/>
                </a:solidFill>
              </a:rPr>
              <a:t>Extension</a:t>
            </a:r>
            <a:r>
              <a:rPr lang="en-GB" b="1" dirty="0" smtClean="0">
                <a:solidFill>
                  <a:srgbClr val="7030A0"/>
                </a:solidFill>
              </a:rPr>
              <a:t> - </a:t>
            </a:r>
            <a:r>
              <a:rPr lang="en-GB" dirty="0" smtClean="0"/>
              <a:t>p. 109 ex. 4</a:t>
            </a:r>
            <a:endParaRPr lang="en-GB" b="1" u="sng" dirty="0">
              <a:solidFill>
                <a:srgbClr val="FF0000"/>
              </a:solidFill>
            </a:endParaRPr>
          </a:p>
        </p:txBody>
      </p:sp>
      <p:sp>
        <p:nvSpPr>
          <p:cNvPr id="7" name="Rectangle 6"/>
          <p:cNvSpPr/>
          <p:nvPr/>
        </p:nvSpPr>
        <p:spPr>
          <a:xfrm>
            <a:off x="7920251" y="1454456"/>
            <a:ext cx="6096000" cy="2846933"/>
          </a:xfrm>
          <a:prstGeom prst="rect">
            <a:avLst/>
          </a:prstGeom>
        </p:spPr>
        <p:txBody>
          <a:bodyPr>
            <a:spAutoFit/>
          </a:bodyPr>
          <a:lstStyle/>
          <a:p>
            <a:pPr>
              <a:spcAft>
                <a:spcPts val="600"/>
              </a:spcAft>
            </a:pPr>
            <a:r>
              <a:rPr lang="en-GB" dirty="0">
                <a:solidFill>
                  <a:srgbClr val="00B050"/>
                </a:solidFill>
                <a:latin typeface="Arial" panose="020B0604020202020204" pitchFamily="34" charset="0"/>
                <a:ea typeface="Cambria" panose="02040503050406030204" pitchFamily="18" charset="0"/>
                <a:cs typeface="Times New Roman" panose="02020603050405020304" pitchFamily="18" charset="0"/>
              </a:rPr>
              <a:t>1 g	</a:t>
            </a:r>
            <a:endParaRPr lang="en-GB" dirty="0" smtClean="0">
              <a:solidFill>
                <a:srgbClr val="00B050"/>
              </a:solidFill>
              <a:latin typeface="Arial" panose="020B0604020202020204" pitchFamily="34" charset="0"/>
              <a:ea typeface="Cambria" panose="02040503050406030204" pitchFamily="18" charset="0"/>
              <a:cs typeface="Times New Roman" panose="02020603050405020304" pitchFamily="18" charset="0"/>
            </a:endParaRPr>
          </a:p>
          <a:p>
            <a:pPr>
              <a:spcAft>
                <a:spcPts val="600"/>
              </a:spcAft>
            </a:pPr>
            <a:r>
              <a:rPr lang="en-GB" dirty="0" smtClean="0">
                <a:solidFill>
                  <a:srgbClr val="00B050"/>
                </a:solidFill>
                <a:latin typeface="Arial" panose="020B0604020202020204" pitchFamily="34" charset="0"/>
                <a:ea typeface="Cambria" panose="02040503050406030204" pitchFamily="18" charset="0"/>
                <a:cs typeface="Times New Roman" panose="02020603050405020304" pitchFamily="18" charset="0"/>
              </a:rPr>
              <a:t>2 </a:t>
            </a:r>
            <a:r>
              <a:rPr lang="en-GB" dirty="0">
                <a:solidFill>
                  <a:srgbClr val="00B050"/>
                </a:solidFill>
                <a:latin typeface="Arial" panose="020B0604020202020204" pitchFamily="34" charset="0"/>
                <a:ea typeface="Cambria" panose="02040503050406030204" pitchFamily="18" charset="0"/>
                <a:cs typeface="Times New Roman" panose="02020603050405020304" pitchFamily="18" charset="0"/>
              </a:rPr>
              <a:t>c	</a:t>
            </a:r>
            <a:endParaRPr lang="en-GB" dirty="0" smtClean="0">
              <a:solidFill>
                <a:srgbClr val="00B050"/>
              </a:solidFill>
              <a:latin typeface="Arial" panose="020B0604020202020204" pitchFamily="34" charset="0"/>
              <a:ea typeface="Cambria" panose="02040503050406030204" pitchFamily="18" charset="0"/>
              <a:cs typeface="Times New Roman" panose="02020603050405020304" pitchFamily="18" charset="0"/>
            </a:endParaRPr>
          </a:p>
          <a:p>
            <a:pPr>
              <a:spcAft>
                <a:spcPts val="600"/>
              </a:spcAft>
            </a:pPr>
            <a:r>
              <a:rPr lang="en-GB" dirty="0" smtClean="0">
                <a:solidFill>
                  <a:srgbClr val="00B050"/>
                </a:solidFill>
                <a:latin typeface="Arial" panose="020B0604020202020204" pitchFamily="34" charset="0"/>
                <a:ea typeface="Cambria" panose="02040503050406030204" pitchFamily="18" charset="0"/>
                <a:cs typeface="Times New Roman" panose="02020603050405020304" pitchFamily="18" charset="0"/>
              </a:rPr>
              <a:t>3 </a:t>
            </a:r>
            <a:r>
              <a:rPr lang="en-GB" dirty="0">
                <a:solidFill>
                  <a:srgbClr val="00B050"/>
                </a:solidFill>
                <a:latin typeface="Arial" panose="020B0604020202020204" pitchFamily="34" charset="0"/>
                <a:ea typeface="Cambria" panose="02040503050406030204" pitchFamily="18" charset="0"/>
                <a:cs typeface="Times New Roman" panose="02020603050405020304" pitchFamily="18" charset="0"/>
              </a:rPr>
              <a:t>f	</a:t>
            </a:r>
            <a:endParaRPr lang="en-GB" dirty="0" smtClean="0">
              <a:solidFill>
                <a:srgbClr val="00B050"/>
              </a:solidFill>
              <a:latin typeface="Arial" panose="020B0604020202020204" pitchFamily="34" charset="0"/>
              <a:ea typeface="Cambria" panose="02040503050406030204" pitchFamily="18" charset="0"/>
              <a:cs typeface="Times New Roman" panose="02020603050405020304" pitchFamily="18" charset="0"/>
            </a:endParaRPr>
          </a:p>
          <a:p>
            <a:pPr>
              <a:spcAft>
                <a:spcPts val="600"/>
              </a:spcAft>
            </a:pPr>
            <a:r>
              <a:rPr lang="en-GB" dirty="0" smtClean="0">
                <a:solidFill>
                  <a:srgbClr val="00B050"/>
                </a:solidFill>
                <a:latin typeface="Arial" panose="020B0604020202020204" pitchFamily="34" charset="0"/>
                <a:ea typeface="Cambria" panose="02040503050406030204" pitchFamily="18" charset="0"/>
                <a:cs typeface="Times New Roman" panose="02020603050405020304" pitchFamily="18" charset="0"/>
              </a:rPr>
              <a:t>4 </a:t>
            </a:r>
            <a:r>
              <a:rPr lang="en-GB" dirty="0">
                <a:solidFill>
                  <a:srgbClr val="00B050"/>
                </a:solidFill>
                <a:latin typeface="Arial" panose="020B0604020202020204" pitchFamily="34" charset="0"/>
                <a:ea typeface="Cambria" panose="02040503050406030204" pitchFamily="18" charset="0"/>
                <a:cs typeface="Times New Roman" panose="02020603050405020304" pitchFamily="18" charset="0"/>
              </a:rPr>
              <a:t>b	</a:t>
            </a:r>
            <a:endParaRPr lang="en-GB" dirty="0" smtClean="0">
              <a:solidFill>
                <a:srgbClr val="00B050"/>
              </a:solidFill>
              <a:latin typeface="Arial" panose="020B0604020202020204" pitchFamily="34" charset="0"/>
              <a:ea typeface="Cambria" panose="02040503050406030204" pitchFamily="18" charset="0"/>
              <a:cs typeface="Times New Roman" panose="02020603050405020304" pitchFamily="18" charset="0"/>
            </a:endParaRPr>
          </a:p>
          <a:p>
            <a:pPr>
              <a:spcAft>
                <a:spcPts val="600"/>
              </a:spcAft>
            </a:pPr>
            <a:r>
              <a:rPr lang="en-GB" dirty="0" smtClean="0">
                <a:solidFill>
                  <a:srgbClr val="00B050"/>
                </a:solidFill>
                <a:latin typeface="Arial" panose="020B0604020202020204" pitchFamily="34" charset="0"/>
                <a:ea typeface="Cambria" panose="02040503050406030204" pitchFamily="18" charset="0"/>
                <a:cs typeface="Times New Roman" panose="02020603050405020304" pitchFamily="18" charset="0"/>
              </a:rPr>
              <a:t>5 </a:t>
            </a:r>
            <a:r>
              <a:rPr lang="en-GB" dirty="0">
                <a:solidFill>
                  <a:srgbClr val="00B050"/>
                </a:solidFill>
                <a:latin typeface="Arial" panose="020B0604020202020204" pitchFamily="34" charset="0"/>
                <a:ea typeface="Cambria" panose="02040503050406030204" pitchFamily="18" charset="0"/>
                <a:cs typeface="Times New Roman" panose="02020603050405020304" pitchFamily="18" charset="0"/>
              </a:rPr>
              <a:t>a	</a:t>
            </a:r>
            <a:endParaRPr lang="en-GB" dirty="0" smtClean="0">
              <a:solidFill>
                <a:srgbClr val="00B050"/>
              </a:solidFill>
              <a:latin typeface="Arial" panose="020B0604020202020204" pitchFamily="34" charset="0"/>
              <a:ea typeface="Cambria" panose="02040503050406030204" pitchFamily="18" charset="0"/>
              <a:cs typeface="Times New Roman" panose="02020603050405020304" pitchFamily="18" charset="0"/>
            </a:endParaRPr>
          </a:p>
          <a:p>
            <a:pPr>
              <a:spcAft>
                <a:spcPts val="600"/>
              </a:spcAft>
            </a:pPr>
            <a:r>
              <a:rPr lang="en-GB" dirty="0" smtClean="0">
                <a:solidFill>
                  <a:srgbClr val="00B050"/>
                </a:solidFill>
                <a:latin typeface="Arial" panose="020B0604020202020204" pitchFamily="34" charset="0"/>
                <a:ea typeface="Cambria" panose="02040503050406030204" pitchFamily="18" charset="0"/>
                <a:cs typeface="Times New Roman" panose="02020603050405020304" pitchFamily="18" charset="0"/>
              </a:rPr>
              <a:t>6 </a:t>
            </a:r>
            <a:r>
              <a:rPr lang="en-GB" dirty="0">
                <a:solidFill>
                  <a:srgbClr val="00B050"/>
                </a:solidFill>
                <a:latin typeface="Arial" panose="020B0604020202020204" pitchFamily="34" charset="0"/>
                <a:ea typeface="Cambria" panose="02040503050406030204" pitchFamily="18" charset="0"/>
                <a:cs typeface="Times New Roman" panose="02020603050405020304" pitchFamily="18" charset="0"/>
              </a:rPr>
              <a:t>h	</a:t>
            </a:r>
            <a:endParaRPr lang="en-GB" dirty="0" smtClean="0">
              <a:solidFill>
                <a:srgbClr val="00B050"/>
              </a:solidFill>
              <a:latin typeface="Arial" panose="020B0604020202020204" pitchFamily="34" charset="0"/>
              <a:ea typeface="Cambria" panose="02040503050406030204" pitchFamily="18" charset="0"/>
              <a:cs typeface="Times New Roman" panose="02020603050405020304" pitchFamily="18" charset="0"/>
            </a:endParaRPr>
          </a:p>
          <a:p>
            <a:pPr>
              <a:spcAft>
                <a:spcPts val="600"/>
              </a:spcAft>
            </a:pPr>
            <a:r>
              <a:rPr lang="en-GB" dirty="0" smtClean="0">
                <a:solidFill>
                  <a:srgbClr val="00B050"/>
                </a:solidFill>
                <a:latin typeface="Arial" panose="020B0604020202020204" pitchFamily="34" charset="0"/>
                <a:ea typeface="Cambria" panose="02040503050406030204" pitchFamily="18" charset="0"/>
                <a:cs typeface="Times New Roman" panose="02020603050405020304" pitchFamily="18" charset="0"/>
              </a:rPr>
              <a:t>7 </a:t>
            </a:r>
            <a:r>
              <a:rPr lang="en-GB" dirty="0">
                <a:solidFill>
                  <a:srgbClr val="00B050"/>
                </a:solidFill>
                <a:latin typeface="Arial" panose="020B0604020202020204" pitchFamily="34" charset="0"/>
                <a:ea typeface="Cambria" panose="02040503050406030204" pitchFamily="18" charset="0"/>
                <a:cs typeface="Times New Roman" panose="02020603050405020304" pitchFamily="18" charset="0"/>
              </a:rPr>
              <a:t>d	</a:t>
            </a:r>
            <a:endParaRPr lang="en-GB" dirty="0" smtClean="0">
              <a:solidFill>
                <a:srgbClr val="00B050"/>
              </a:solidFill>
              <a:latin typeface="Arial" panose="020B0604020202020204" pitchFamily="34" charset="0"/>
              <a:ea typeface="Cambria" panose="02040503050406030204" pitchFamily="18" charset="0"/>
              <a:cs typeface="Times New Roman" panose="02020603050405020304" pitchFamily="18" charset="0"/>
            </a:endParaRPr>
          </a:p>
          <a:p>
            <a:pPr>
              <a:spcAft>
                <a:spcPts val="600"/>
              </a:spcAft>
            </a:pPr>
            <a:r>
              <a:rPr lang="en-GB" dirty="0" smtClean="0">
                <a:solidFill>
                  <a:srgbClr val="00B050"/>
                </a:solidFill>
                <a:latin typeface="Arial" panose="020B0604020202020204" pitchFamily="34" charset="0"/>
                <a:ea typeface="Cambria" panose="02040503050406030204" pitchFamily="18" charset="0"/>
                <a:cs typeface="Times New Roman" panose="02020603050405020304" pitchFamily="18" charset="0"/>
              </a:rPr>
              <a:t>8 </a:t>
            </a:r>
            <a:r>
              <a:rPr lang="en-GB" dirty="0">
                <a:solidFill>
                  <a:srgbClr val="00B050"/>
                </a:solidFill>
                <a:latin typeface="Arial" panose="020B0604020202020204" pitchFamily="34" charset="0"/>
                <a:ea typeface="Cambria" panose="02040503050406030204" pitchFamily="18" charset="0"/>
                <a:cs typeface="Times New Roman" panose="02020603050405020304" pitchFamily="18" charset="0"/>
              </a:rPr>
              <a:t>e</a:t>
            </a:r>
          </a:p>
        </p:txBody>
      </p:sp>
      <p:sp>
        <p:nvSpPr>
          <p:cNvPr id="6" name="Title 1"/>
          <p:cNvSpPr>
            <a:spLocks noGrp="1"/>
          </p:cNvSpPr>
          <p:nvPr>
            <p:ph type="title"/>
          </p:nvPr>
        </p:nvSpPr>
        <p:spPr>
          <a:xfrm>
            <a:off x="8404288" y="156686"/>
            <a:ext cx="3209957" cy="637439"/>
          </a:xfrm>
        </p:spPr>
        <p:txBody>
          <a:bodyPr>
            <a:normAutofit fontScale="90000"/>
          </a:bodyPr>
          <a:lstStyle/>
          <a:p>
            <a:r>
              <a:rPr lang="en-GB" b="1" u="sng" dirty="0" smtClean="0">
                <a:solidFill>
                  <a:srgbClr val="FF0000"/>
                </a:solidFill>
              </a:rPr>
              <a:t>Answers:</a:t>
            </a:r>
            <a:endParaRPr lang="en-GB" b="1" u="sng" dirty="0">
              <a:solidFill>
                <a:srgbClr val="FF0000"/>
              </a:solidFill>
            </a:endParaRPr>
          </a:p>
        </p:txBody>
      </p:sp>
    </p:spTree>
    <p:extLst>
      <p:ext uri="{BB962C8B-B14F-4D97-AF65-F5344CB8AC3E}">
        <p14:creationId xmlns:p14="http://schemas.microsoft.com/office/powerpoint/2010/main" val="359088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182669"/>
            <a:ext cx="7530873" cy="3730891"/>
          </a:xfrm>
          <a:prstGeom prst="rect">
            <a:avLst/>
          </a:prstGeom>
        </p:spPr>
      </p:pic>
      <p:pic>
        <p:nvPicPr>
          <p:cNvPr id="5" name="Picture 4"/>
          <p:cNvPicPr>
            <a:picLocks noChangeAspect="1"/>
          </p:cNvPicPr>
          <p:nvPr/>
        </p:nvPicPr>
        <p:blipFill>
          <a:blip r:embed="rId3"/>
          <a:stretch>
            <a:fillRect/>
          </a:stretch>
        </p:blipFill>
        <p:spPr>
          <a:xfrm>
            <a:off x="7791450" y="1303565"/>
            <a:ext cx="4400550" cy="3467100"/>
          </a:xfrm>
          <a:prstGeom prst="rect">
            <a:avLst/>
          </a:prstGeom>
        </p:spPr>
      </p:pic>
      <p:sp>
        <p:nvSpPr>
          <p:cNvPr id="6" name="Title 1"/>
          <p:cNvSpPr>
            <a:spLocks noGrp="1"/>
          </p:cNvSpPr>
          <p:nvPr>
            <p:ph type="title"/>
          </p:nvPr>
        </p:nvSpPr>
        <p:spPr>
          <a:xfrm>
            <a:off x="2273073" y="-210235"/>
            <a:ext cx="10515600" cy="1325563"/>
          </a:xfrm>
        </p:spPr>
        <p:txBody>
          <a:bodyPr/>
          <a:lstStyle/>
          <a:p>
            <a:r>
              <a:rPr lang="en-GB" dirty="0" smtClean="0"/>
              <a:t>p. 109 ex. 5</a:t>
            </a:r>
            <a:endParaRPr lang="en-GB" dirty="0"/>
          </a:p>
        </p:txBody>
      </p:sp>
      <p:sp>
        <p:nvSpPr>
          <p:cNvPr id="9" name="Title 1"/>
          <p:cNvSpPr txBox="1">
            <a:spLocks/>
          </p:cNvSpPr>
          <p:nvPr/>
        </p:nvSpPr>
        <p:spPr>
          <a:xfrm>
            <a:off x="0" y="0"/>
            <a:ext cx="5745707" cy="95534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dirty="0" smtClean="0">
                <a:solidFill>
                  <a:srgbClr val="7030A0"/>
                </a:solidFill>
              </a:rPr>
              <a:t>Extension</a:t>
            </a:r>
            <a:endParaRPr lang="en-GB" b="1" u="sng" dirty="0">
              <a:solidFill>
                <a:srgbClr val="FF0000"/>
              </a:solidFill>
            </a:endParaRPr>
          </a:p>
        </p:txBody>
      </p:sp>
    </p:spTree>
    <p:extLst>
      <p:ext uri="{BB962C8B-B14F-4D97-AF65-F5344CB8AC3E}">
        <p14:creationId xmlns:p14="http://schemas.microsoft.com/office/powerpoint/2010/main" val="3019928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 r="306" b="68781"/>
          <a:stretch/>
        </p:blipFill>
        <p:spPr>
          <a:xfrm>
            <a:off x="0" y="1182670"/>
            <a:ext cx="7351295" cy="1164746"/>
          </a:xfrm>
          <a:prstGeom prst="rect">
            <a:avLst/>
          </a:prstGeom>
        </p:spPr>
      </p:pic>
      <p:pic>
        <p:nvPicPr>
          <p:cNvPr id="5" name="Picture 4"/>
          <p:cNvPicPr>
            <a:picLocks noChangeAspect="1"/>
          </p:cNvPicPr>
          <p:nvPr/>
        </p:nvPicPr>
        <p:blipFill>
          <a:blip r:embed="rId3"/>
          <a:stretch>
            <a:fillRect/>
          </a:stretch>
        </p:blipFill>
        <p:spPr>
          <a:xfrm>
            <a:off x="8195908" y="31493"/>
            <a:ext cx="3996091" cy="3148435"/>
          </a:xfrm>
          <a:prstGeom prst="rect">
            <a:avLst/>
          </a:prstGeom>
        </p:spPr>
      </p:pic>
      <p:sp>
        <p:nvSpPr>
          <p:cNvPr id="6" name="Title 1"/>
          <p:cNvSpPr>
            <a:spLocks noGrp="1"/>
          </p:cNvSpPr>
          <p:nvPr>
            <p:ph type="title"/>
          </p:nvPr>
        </p:nvSpPr>
        <p:spPr>
          <a:xfrm>
            <a:off x="1504403" y="-142894"/>
            <a:ext cx="10515600" cy="1325563"/>
          </a:xfrm>
        </p:spPr>
        <p:txBody>
          <a:bodyPr/>
          <a:lstStyle/>
          <a:p>
            <a:r>
              <a:rPr lang="en-GB" dirty="0" smtClean="0"/>
              <a:t>p. 109 ex. 5</a:t>
            </a: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3059456927"/>
              </p:ext>
            </p:extLst>
          </p:nvPr>
        </p:nvGraphicFramePr>
        <p:xfrm>
          <a:off x="334799" y="2456597"/>
          <a:ext cx="7861109" cy="4289805"/>
        </p:xfrm>
        <a:graphic>
          <a:graphicData uri="http://schemas.openxmlformats.org/drawingml/2006/table">
            <a:tbl>
              <a:tblPr firstRow="1" firstCol="1" lastRow="1" lastCol="1" bandRow="1" bandCol="1">
                <a:tableStyleId>{5C22544A-7EE6-4342-B048-85BDC9FD1C3A}</a:tableStyleId>
              </a:tblPr>
              <a:tblGrid>
                <a:gridCol w="1965082">
                  <a:extLst>
                    <a:ext uri="{9D8B030D-6E8A-4147-A177-3AD203B41FA5}">
                      <a16:colId xmlns:a16="http://schemas.microsoft.com/office/drawing/2014/main" val="959568800"/>
                    </a:ext>
                  </a:extLst>
                </a:gridCol>
                <a:gridCol w="1965082">
                  <a:extLst>
                    <a:ext uri="{9D8B030D-6E8A-4147-A177-3AD203B41FA5}">
                      <a16:colId xmlns:a16="http://schemas.microsoft.com/office/drawing/2014/main" val="3505711655"/>
                    </a:ext>
                  </a:extLst>
                </a:gridCol>
                <a:gridCol w="1965082">
                  <a:extLst>
                    <a:ext uri="{9D8B030D-6E8A-4147-A177-3AD203B41FA5}">
                      <a16:colId xmlns:a16="http://schemas.microsoft.com/office/drawing/2014/main" val="278915148"/>
                    </a:ext>
                  </a:extLst>
                </a:gridCol>
                <a:gridCol w="1965863">
                  <a:extLst>
                    <a:ext uri="{9D8B030D-6E8A-4147-A177-3AD203B41FA5}">
                      <a16:colId xmlns:a16="http://schemas.microsoft.com/office/drawing/2014/main" val="721813974"/>
                    </a:ext>
                  </a:extLst>
                </a:gridCol>
              </a:tblGrid>
              <a:tr h="516936">
                <a:tc>
                  <a:txBody>
                    <a:bodyPr/>
                    <a:lstStyle/>
                    <a:p>
                      <a:pPr>
                        <a:spcAft>
                          <a:spcPts val="600"/>
                        </a:spcAft>
                      </a:pPr>
                      <a:r>
                        <a:rPr lang="en-GB" sz="1800">
                          <a:effectLst/>
                        </a:rPr>
                        <a:t>acteur / comédien</a:t>
                      </a:r>
                      <a:endParaRPr lang="en-GB" sz="1800">
                        <a:solidFill>
                          <a:srgbClr val="000000"/>
                        </a:solidFill>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Aft>
                          <a:spcPts val="600"/>
                        </a:spcAft>
                      </a:pPr>
                      <a:r>
                        <a:rPr lang="en-GB" sz="1800" dirty="0" err="1">
                          <a:effectLst/>
                        </a:rPr>
                        <a:t>actrice</a:t>
                      </a:r>
                      <a:r>
                        <a:rPr lang="en-GB" sz="1800" dirty="0">
                          <a:effectLst/>
                        </a:rPr>
                        <a:t> / </a:t>
                      </a:r>
                      <a:r>
                        <a:rPr lang="en-GB" sz="1800" dirty="0" err="1">
                          <a:effectLst/>
                        </a:rPr>
                        <a:t>comédienne</a:t>
                      </a:r>
                      <a:endParaRPr lang="en-GB" sz="180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Aft>
                          <a:spcPts val="600"/>
                        </a:spcAft>
                      </a:pPr>
                      <a:r>
                        <a:rPr lang="en-GB" sz="1800">
                          <a:effectLst/>
                        </a:rPr>
                        <a:t>réalisateur</a:t>
                      </a:r>
                      <a:endParaRPr lang="en-GB" sz="1800">
                        <a:solidFill>
                          <a:srgbClr val="000000"/>
                        </a:solidFill>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Aft>
                          <a:spcPts val="600"/>
                        </a:spcAft>
                      </a:pPr>
                      <a:r>
                        <a:rPr lang="en-GB" sz="1800">
                          <a:effectLst/>
                        </a:rPr>
                        <a:t>réalisatrice</a:t>
                      </a:r>
                      <a:endParaRPr lang="en-GB" sz="1800">
                        <a:solidFill>
                          <a:srgbClr val="000000"/>
                        </a:solidFill>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77700742"/>
                  </a:ext>
                </a:extLst>
              </a:tr>
              <a:tr h="3741165">
                <a:tc>
                  <a:txBody>
                    <a:bodyPr/>
                    <a:lstStyle/>
                    <a:p>
                      <a:pPr>
                        <a:spcAft>
                          <a:spcPts val="600"/>
                        </a:spcAft>
                      </a:pPr>
                      <a:r>
                        <a:rPr lang="fr-FR" sz="1800">
                          <a:effectLst/>
                        </a:rPr>
                        <a:t>Mathieu Kassovitz</a:t>
                      </a:r>
                      <a:endParaRPr lang="en-GB" sz="1800">
                        <a:effectLst/>
                      </a:endParaRPr>
                    </a:p>
                    <a:p>
                      <a:pPr>
                        <a:spcAft>
                          <a:spcPts val="600"/>
                        </a:spcAft>
                      </a:pPr>
                      <a:r>
                        <a:rPr lang="fr-FR" sz="1800">
                          <a:effectLst/>
                        </a:rPr>
                        <a:t>Omar Sy</a:t>
                      </a:r>
                      <a:endParaRPr lang="en-GB" sz="1800">
                        <a:effectLst/>
                      </a:endParaRPr>
                    </a:p>
                    <a:p>
                      <a:pPr>
                        <a:spcAft>
                          <a:spcPts val="600"/>
                        </a:spcAft>
                      </a:pPr>
                      <a:r>
                        <a:rPr lang="fr-FR" sz="1800">
                          <a:effectLst/>
                        </a:rPr>
                        <a:t>François Truffaut</a:t>
                      </a:r>
                      <a:endParaRPr lang="en-GB" sz="1800">
                        <a:effectLst/>
                      </a:endParaRPr>
                    </a:p>
                    <a:p>
                      <a:pPr>
                        <a:spcAft>
                          <a:spcPts val="600"/>
                        </a:spcAft>
                      </a:pPr>
                      <a:r>
                        <a:rPr lang="en-GB" sz="1800">
                          <a:effectLst/>
                        </a:rPr>
                        <a:t>Jean Reno</a:t>
                      </a:r>
                    </a:p>
                    <a:p>
                      <a:pPr>
                        <a:spcAft>
                          <a:spcPts val="600"/>
                        </a:spcAft>
                      </a:pPr>
                      <a:r>
                        <a:rPr lang="en-GB" sz="1800">
                          <a:effectLst/>
                        </a:rPr>
                        <a:t>Gad Elmaleh</a:t>
                      </a:r>
                    </a:p>
                    <a:p>
                      <a:pPr>
                        <a:spcAft>
                          <a:spcPts val="600"/>
                        </a:spcAft>
                      </a:pPr>
                      <a:r>
                        <a:rPr lang="en-GB" sz="1800">
                          <a:effectLst/>
                        </a:rPr>
                        <a:t>Dany Boon</a:t>
                      </a:r>
                    </a:p>
                    <a:p>
                      <a:pPr>
                        <a:spcAft>
                          <a:spcPts val="600"/>
                        </a:spcAft>
                      </a:pPr>
                      <a:r>
                        <a:rPr lang="fr-FR" sz="1800">
                          <a:effectLst/>
                        </a:rPr>
                        <a:t>Jean-Pierre Léaud</a:t>
                      </a:r>
                      <a:endParaRPr lang="en-GB" sz="1800">
                        <a:effectLst/>
                      </a:endParaRPr>
                    </a:p>
                    <a:p>
                      <a:pPr>
                        <a:spcAft>
                          <a:spcPts val="600"/>
                        </a:spcAft>
                      </a:pPr>
                      <a:r>
                        <a:rPr lang="fr-FR" sz="1800">
                          <a:effectLst/>
                        </a:rPr>
                        <a:t>François Cluzet</a:t>
                      </a:r>
                      <a:endParaRPr lang="en-GB" sz="1800">
                        <a:effectLst/>
                      </a:endParaRPr>
                    </a:p>
                    <a:p>
                      <a:pPr>
                        <a:spcAft>
                          <a:spcPts val="600"/>
                        </a:spcAft>
                      </a:pPr>
                      <a:r>
                        <a:rPr lang="fr-FR" sz="1800">
                          <a:effectLst/>
                        </a:rPr>
                        <a:t>Daniel Auteuil</a:t>
                      </a:r>
                      <a:endParaRPr lang="en-GB" sz="1800">
                        <a:effectLst/>
                      </a:endParaRPr>
                    </a:p>
                    <a:p>
                      <a:pPr>
                        <a:spcAft>
                          <a:spcPts val="600"/>
                        </a:spcAft>
                      </a:pPr>
                      <a:r>
                        <a:rPr lang="en-GB" sz="1800">
                          <a:effectLst/>
                        </a:rPr>
                        <a:t>Romain Duris</a:t>
                      </a:r>
                      <a:endParaRPr lang="en-GB" sz="1800">
                        <a:solidFill>
                          <a:srgbClr val="000000"/>
                        </a:solidFill>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Aft>
                          <a:spcPts val="600"/>
                        </a:spcAft>
                      </a:pPr>
                      <a:r>
                        <a:rPr lang="fr-FR" sz="1800">
                          <a:effectLst/>
                        </a:rPr>
                        <a:t>Coline Serreau</a:t>
                      </a:r>
                      <a:endParaRPr lang="en-GB" sz="1800">
                        <a:effectLst/>
                      </a:endParaRPr>
                    </a:p>
                    <a:p>
                      <a:pPr>
                        <a:spcAft>
                          <a:spcPts val="600"/>
                        </a:spcAft>
                      </a:pPr>
                      <a:r>
                        <a:rPr lang="fr-FR" sz="1800">
                          <a:effectLst/>
                        </a:rPr>
                        <a:t>Juliette Binoche</a:t>
                      </a:r>
                      <a:endParaRPr lang="en-GB" sz="1800">
                        <a:effectLst/>
                      </a:endParaRPr>
                    </a:p>
                    <a:p>
                      <a:pPr>
                        <a:spcAft>
                          <a:spcPts val="600"/>
                        </a:spcAft>
                      </a:pPr>
                      <a:r>
                        <a:rPr lang="fr-FR" sz="1800">
                          <a:effectLst/>
                        </a:rPr>
                        <a:t>Catherine Deneuve</a:t>
                      </a:r>
                      <a:endParaRPr lang="en-GB" sz="1800">
                        <a:effectLst/>
                      </a:endParaRPr>
                    </a:p>
                    <a:p>
                      <a:pPr>
                        <a:spcAft>
                          <a:spcPts val="600"/>
                        </a:spcAft>
                      </a:pPr>
                      <a:r>
                        <a:rPr lang="fr-FR" sz="1800">
                          <a:effectLst/>
                        </a:rPr>
                        <a:t>Mélanie Laurent</a:t>
                      </a:r>
                      <a:endParaRPr lang="en-GB" sz="1800">
                        <a:effectLst/>
                      </a:endParaRPr>
                    </a:p>
                    <a:p>
                      <a:pPr>
                        <a:spcAft>
                          <a:spcPts val="600"/>
                        </a:spcAft>
                      </a:pPr>
                      <a:r>
                        <a:rPr lang="en-GB" sz="1800">
                          <a:effectLst/>
                        </a:rPr>
                        <a:t>Audrey Tautou</a:t>
                      </a:r>
                      <a:endParaRPr lang="en-GB" sz="1800">
                        <a:solidFill>
                          <a:srgbClr val="000000"/>
                        </a:solidFill>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Aft>
                          <a:spcPts val="600"/>
                        </a:spcAft>
                      </a:pPr>
                      <a:r>
                        <a:rPr lang="fr-FR" sz="1800" dirty="0">
                          <a:effectLst/>
                        </a:rPr>
                        <a:t>Mathieu Kassovitz</a:t>
                      </a:r>
                      <a:endParaRPr lang="en-GB" sz="1800" dirty="0">
                        <a:effectLst/>
                      </a:endParaRPr>
                    </a:p>
                    <a:p>
                      <a:pPr>
                        <a:spcAft>
                          <a:spcPts val="600"/>
                        </a:spcAft>
                      </a:pPr>
                      <a:r>
                        <a:rPr lang="fr-FR" sz="1800" dirty="0">
                          <a:effectLst/>
                        </a:rPr>
                        <a:t>François Truffaut</a:t>
                      </a:r>
                      <a:endParaRPr lang="en-GB" sz="1800" dirty="0">
                        <a:effectLst/>
                      </a:endParaRPr>
                    </a:p>
                    <a:p>
                      <a:pPr>
                        <a:spcAft>
                          <a:spcPts val="600"/>
                        </a:spcAft>
                      </a:pPr>
                      <a:r>
                        <a:rPr lang="fr-FR" sz="1800" dirty="0">
                          <a:effectLst/>
                        </a:rPr>
                        <a:t>Louis Malle</a:t>
                      </a:r>
                      <a:endParaRPr lang="en-GB" sz="1800" dirty="0">
                        <a:effectLst/>
                      </a:endParaRPr>
                    </a:p>
                    <a:p>
                      <a:pPr>
                        <a:spcAft>
                          <a:spcPts val="600"/>
                        </a:spcAft>
                      </a:pPr>
                      <a:r>
                        <a:rPr lang="en-GB" sz="1800" dirty="0" err="1">
                          <a:effectLst/>
                        </a:rPr>
                        <a:t>Cédric</a:t>
                      </a:r>
                      <a:r>
                        <a:rPr lang="en-GB" sz="1800" dirty="0">
                          <a:effectLst/>
                        </a:rPr>
                        <a:t> </a:t>
                      </a:r>
                      <a:r>
                        <a:rPr lang="en-GB" sz="1800" dirty="0" err="1">
                          <a:effectLst/>
                        </a:rPr>
                        <a:t>Klapisch</a:t>
                      </a:r>
                      <a:endParaRPr lang="en-GB" sz="1800" dirty="0">
                        <a:effectLst/>
                      </a:endParaRPr>
                    </a:p>
                    <a:p>
                      <a:pPr>
                        <a:spcAft>
                          <a:spcPts val="600"/>
                        </a:spcAft>
                      </a:pPr>
                      <a:r>
                        <a:rPr lang="en-GB" sz="1800" dirty="0" err="1">
                          <a:effectLst/>
                        </a:rPr>
                        <a:t>Dany</a:t>
                      </a:r>
                      <a:r>
                        <a:rPr lang="en-GB" sz="1800" dirty="0">
                          <a:effectLst/>
                        </a:rPr>
                        <a:t> Boon</a:t>
                      </a:r>
                    </a:p>
                    <a:p>
                      <a:pPr>
                        <a:spcAft>
                          <a:spcPts val="600"/>
                        </a:spcAft>
                      </a:pPr>
                      <a:r>
                        <a:rPr lang="en-GB" sz="1800" dirty="0">
                          <a:effectLst/>
                        </a:rPr>
                        <a:t>Laurent </a:t>
                      </a:r>
                      <a:r>
                        <a:rPr lang="en-GB" sz="1800" dirty="0" err="1">
                          <a:effectLst/>
                        </a:rPr>
                        <a:t>Cantet</a:t>
                      </a:r>
                      <a:endParaRPr lang="en-GB" sz="1800" dirty="0">
                        <a:effectLst/>
                      </a:endParaRPr>
                    </a:p>
                    <a:p>
                      <a:pPr>
                        <a:spcAft>
                          <a:spcPts val="600"/>
                        </a:spcAft>
                      </a:pPr>
                      <a:r>
                        <a:rPr lang="en-GB" sz="1800" dirty="0">
                          <a:effectLst/>
                        </a:rPr>
                        <a:t>Daniel Auteuil</a:t>
                      </a:r>
                      <a:endParaRPr lang="en-GB" sz="180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Aft>
                          <a:spcPts val="600"/>
                        </a:spcAft>
                      </a:pPr>
                      <a:r>
                        <a:rPr lang="fr-FR" sz="1800" dirty="0">
                          <a:effectLst/>
                        </a:rPr>
                        <a:t>Coline </a:t>
                      </a:r>
                      <a:r>
                        <a:rPr lang="fr-FR" sz="1800" dirty="0" err="1">
                          <a:effectLst/>
                        </a:rPr>
                        <a:t>Serreau</a:t>
                      </a:r>
                      <a:endParaRPr lang="en-GB" sz="1800" dirty="0">
                        <a:effectLst/>
                      </a:endParaRPr>
                    </a:p>
                    <a:p>
                      <a:pPr>
                        <a:spcAft>
                          <a:spcPts val="600"/>
                        </a:spcAft>
                      </a:pPr>
                      <a:r>
                        <a:rPr lang="fr-FR" sz="1800" dirty="0">
                          <a:effectLst/>
                        </a:rPr>
                        <a:t>Roselyne Bosch</a:t>
                      </a:r>
                      <a:endParaRPr lang="en-GB" sz="1800" dirty="0">
                        <a:effectLst/>
                      </a:endParaRPr>
                    </a:p>
                    <a:p>
                      <a:pPr>
                        <a:spcAft>
                          <a:spcPts val="600"/>
                        </a:spcAft>
                      </a:pPr>
                      <a:r>
                        <a:rPr lang="fr-FR" sz="1800" dirty="0">
                          <a:effectLst/>
                        </a:rPr>
                        <a:t>Agnès Varda</a:t>
                      </a:r>
                      <a:endParaRPr lang="en-GB" sz="1800" dirty="0">
                        <a:solidFill>
                          <a:srgbClr val="000000"/>
                        </a:solidFill>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08061524"/>
                  </a:ext>
                </a:extLst>
              </a:tr>
            </a:tbl>
          </a:graphicData>
        </a:graphic>
      </p:graphicFrame>
      <p:sp>
        <p:nvSpPr>
          <p:cNvPr id="7" name="Title 1"/>
          <p:cNvSpPr txBox="1">
            <a:spLocks/>
          </p:cNvSpPr>
          <p:nvPr/>
        </p:nvSpPr>
        <p:spPr>
          <a:xfrm>
            <a:off x="4692097" y="226511"/>
            <a:ext cx="3209957" cy="63743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smtClean="0">
                <a:solidFill>
                  <a:srgbClr val="FF0000"/>
                </a:solidFill>
              </a:rPr>
              <a:t>Answers:</a:t>
            </a:r>
            <a:endParaRPr lang="en-GB" b="1" u="sng" dirty="0">
              <a:solidFill>
                <a:srgbClr val="FF0000"/>
              </a:solidFill>
            </a:endParaRPr>
          </a:p>
        </p:txBody>
      </p:sp>
    </p:spTree>
    <p:extLst>
      <p:ext uri="{BB962C8B-B14F-4D97-AF65-F5344CB8AC3E}">
        <p14:creationId xmlns:p14="http://schemas.microsoft.com/office/powerpoint/2010/main" val="108906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67" y="-194434"/>
            <a:ext cx="10515600" cy="1325563"/>
          </a:xfrm>
        </p:spPr>
        <p:txBody>
          <a:bodyPr/>
          <a:lstStyle/>
          <a:p>
            <a:r>
              <a:rPr lang="en-GB" dirty="0" smtClean="0"/>
              <a:t>Enrichment/ extra: </a:t>
            </a:r>
            <a:endParaRPr lang="en-GB" dirty="0"/>
          </a:p>
        </p:txBody>
      </p:sp>
      <p:sp>
        <p:nvSpPr>
          <p:cNvPr id="3" name="Content Placeholder 2"/>
          <p:cNvSpPr>
            <a:spLocks noGrp="1"/>
          </p:cNvSpPr>
          <p:nvPr>
            <p:ph idx="1"/>
          </p:nvPr>
        </p:nvSpPr>
        <p:spPr>
          <a:xfrm>
            <a:off x="0" y="1023581"/>
            <a:ext cx="12192000" cy="5636525"/>
          </a:xfrm>
          <a:solidFill>
            <a:schemeClr val="bg1"/>
          </a:solidFill>
        </p:spPr>
        <p:txBody>
          <a:bodyPr>
            <a:normAutofit/>
          </a:bodyPr>
          <a:lstStyle/>
          <a:p>
            <a:pPr marL="514350" indent="-514350">
              <a:buAutoNum type="arabicParenR"/>
            </a:pPr>
            <a:r>
              <a:rPr lang="en-GB" dirty="0" smtClean="0">
                <a:solidFill>
                  <a:srgbClr val="7030A0"/>
                </a:solidFill>
              </a:rPr>
              <a:t>Complete the extension tasks provided on this </a:t>
            </a:r>
            <a:r>
              <a:rPr lang="en-GB" dirty="0" err="1" smtClean="0">
                <a:solidFill>
                  <a:srgbClr val="7030A0"/>
                </a:solidFill>
              </a:rPr>
              <a:t>powerpoint</a:t>
            </a:r>
            <a:r>
              <a:rPr lang="en-GB" dirty="0" smtClean="0">
                <a:solidFill>
                  <a:srgbClr val="7030A0"/>
                </a:solidFill>
              </a:rPr>
              <a:t>.</a:t>
            </a:r>
            <a:br>
              <a:rPr lang="en-GB" dirty="0" smtClean="0">
                <a:solidFill>
                  <a:srgbClr val="7030A0"/>
                </a:solidFill>
              </a:rPr>
            </a:br>
            <a:endParaRPr lang="en-GB" dirty="0" smtClean="0">
              <a:solidFill>
                <a:srgbClr val="7030A0"/>
              </a:solidFill>
            </a:endParaRPr>
          </a:p>
          <a:p>
            <a:pPr marL="514350" indent="-514350">
              <a:buAutoNum type="arabicParenR"/>
            </a:pPr>
            <a:r>
              <a:rPr lang="en-GB" b="1" u="sng" dirty="0" smtClean="0">
                <a:solidFill>
                  <a:srgbClr val="00B050"/>
                </a:solidFill>
              </a:rPr>
              <a:t>Watch a French film </a:t>
            </a:r>
            <a:r>
              <a:rPr lang="en-GB" dirty="0" smtClean="0">
                <a:solidFill>
                  <a:srgbClr val="00B050"/>
                </a:solidFill>
              </a:rPr>
              <a:t>(you don’t have to understand everything)!</a:t>
            </a:r>
            <a:br>
              <a:rPr lang="en-GB" dirty="0" smtClean="0">
                <a:solidFill>
                  <a:srgbClr val="00B050"/>
                </a:solidFill>
              </a:rPr>
            </a:br>
            <a:r>
              <a:rPr lang="en-GB" dirty="0" smtClean="0">
                <a:solidFill>
                  <a:srgbClr val="00B050"/>
                </a:solidFill>
              </a:rPr>
              <a:t>There are many on Netflix suitable for learners: </a:t>
            </a:r>
            <a:r>
              <a:rPr lang="en-GB" dirty="0" smtClean="0">
                <a:solidFill>
                  <a:srgbClr val="00B050"/>
                </a:solidFill>
                <a:hlinkClick r:id="rId2"/>
              </a:rPr>
              <a:t>https://www.fluentu.com/blog/french/best-french-movies-on-netflix/</a:t>
            </a:r>
            <a:r>
              <a:rPr lang="en-GB" dirty="0" smtClean="0">
                <a:solidFill>
                  <a:srgbClr val="00B050"/>
                </a:solidFill>
              </a:rPr>
              <a:t> </a:t>
            </a:r>
            <a:br>
              <a:rPr lang="en-GB" dirty="0" smtClean="0">
                <a:solidFill>
                  <a:srgbClr val="00B050"/>
                </a:solidFill>
              </a:rPr>
            </a:br>
            <a:r>
              <a:rPr lang="en-GB" dirty="0" smtClean="0">
                <a:solidFill>
                  <a:srgbClr val="00B050"/>
                </a:solidFill>
              </a:rPr>
              <a:t>There are also some on </a:t>
            </a:r>
            <a:r>
              <a:rPr lang="en-GB" dirty="0" err="1" smtClean="0">
                <a:solidFill>
                  <a:srgbClr val="00B050"/>
                </a:solidFill>
              </a:rPr>
              <a:t>youtube</a:t>
            </a:r>
            <a:r>
              <a:rPr lang="en-GB" dirty="0" smtClean="0">
                <a:solidFill>
                  <a:srgbClr val="00B050"/>
                </a:solidFill>
              </a:rPr>
              <a:t>: </a:t>
            </a:r>
            <a:r>
              <a:rPr lang="en-GB" dirty="0" smtClean="0">
                <a:solidFill>
                  <a:srgbClr val="00B050"/>
                </a:solidFill>
                <a:hlinkClick r:id="rId3"/>
              </a:rPr>
              <a:t>http://foreignlanguagecollective.com/13-french-movies-can-watch-youtube/</a:t>
            </a:r>
            <a:r>
              <a:rPr lang="en-GB" dirty="0" smtClean="0">
                <a:solidFill>
                  <a:srgbClr val="00B050"/>
                </a:solidFill>
              </a:rPr>
              <a:t>)!</a:t>
            </a:r>
          </a:p>
          <a:p>
            <a:pPr marL="514350" indent="-514350">
              <a:buAutoNum type="arabicParenR"/>
            </a:pPr>
            <a:endParaRPr lang="en-GB" dirty="0" smtClean="0">
              <a:solidFill>
                <a:srgbClr val="00B050"/>
              </a:solidFill>
            </a:endParaRPr>
          </a:p>
          <a:p>
            <a:pPr marL="514350" indent="-514350">
              <a:buAutoNum type="arabicParenR"/>
            </a:pPr>
            <a:r>
              <a:rPr lang="en-GB" dirty="0" smtClean="0">
                <a:solidFill>
                  <a:srgbClr val="FF0000"/>
                </a:solidFill>
              </a:rPr>
              <a:t>Listen to this </a:t>
            </a:r>
            <a:r>
              <a:rPr lang="en-GB" b="1" u="sng" dirty="0" smtClean="0">
                <a:solidFill>
                  <a:srgbClr val="FF0000"/>
                </a:solidFill>
              </a:rPr>
              <a:t>podcast for French learners </a:t>
            </a:r>
            <a:r>
              <a:rPr lang="en-GB" dirty="0" smtClean="0">
                <a:solidFill>
                  <a:srgbClr val="FF0000"/>
                </a:solidFill>
              </a:rPr>
              <a:t>about a famous Francophone Canadian filmmaker Xavier Dolan. </a:t>
            </a:r>
            <a:r>
              <a:rPr lang="en-GB" dirty="0">
                <a:solidFill>
                  <a:srgbClr val="FF0000"/>
                </a:solidFill>
              </a:rPr>
              <a:t>You can find the transcript of this episode here: </a:t>
            </a:r>
            <a:r>
              <a:rPr lang="en-GB" dirty="0">
                <a:solidFill>
                  <a:srgbClr val="FF0000"/>
                </a:solidFill>
                <a:hlinkClick r:id="rId4"/>
              </a:rPr>
              <a:t>https://</a:t>
            </a:r>
            <a:r>
              <a:rPr lang="en-GB" dirty="0" smtClean="0">
                <a:solidFill>
                  <a:srgbClr val="FF0000"/>
                </a:solidFill>
                <a:hlinkClick r:id="rId4"/>
              </a:rPr>
              <a:t>www.innerfrench.com/podcasts</a:t>
            </a:r>
            <a:r>
              <a:rPr lang="en-GB" dirty="0" smtClean="0">
                <a:solidFill>
                  <a:srgbClr val="FF0000"/>
                </a:solidFill>
              </a:rPr>
              <a:t/>
            </a:r>
            <a:br>
              <a:rPr lang="en-GB" dirty="0" smtClean="0">
                <a:solidFill>
                  <a:srgbClr val="FF0000"/>
                </a:solidFill>
              </a:rPr>
            </a:br>
            <a:r>
              <a:rPr lang="en-GB" dirty="0" smtClean="0">
                <a:solidFill>
                  <a:srgbClr val="FF0000"/>
                </a:solidFill>
              </a:rPr>
              <a:t>The podcast is on this link: </a:t>
            </a:r>
            <a:r>
              <a:rPr lang="en-GB" dirty="0" smtClean="0">
                <a:solidFill>
                  <a:srgbClr val="FF0000"/>
                </a:solidFill>
                <a:hlinkClick r:id="rId5"/>
              </a:rPr>
              <a:t>http://podcast.innerfrench.com/e/e17-xavier-dolan-a-directing-prodigy-intermediate-french-podcast/</a:t>
            </a:r>
            <a:endParaRPr lang="en-GB" dirty="0" smtClean="0">
              <a:solidFill>
                <a:srgbClr val="FF0000"/>
              </a:solidFill>
            </a:endParaRPr>
          </a:p>
          <a:p>
            <a:pPr marL="0" indent="0">
              <a:buNone/>
            </a:pPr>
            <a:endParaRPr lang="en-GB" dirty="0"/>
          </a:p>
        </p:txBody>
      </p:sp>
    </p:spTree>
    <p:extLst>
      <p:ext uri="{BB962C8B-B14F-4D97-AF65-F5344CB8AC3E}">
        <p14:creationId xmlns:p14="http://schemas.microsoft.com/office/powerpoint/2010/main" val="4256311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988" y="0"/>
            <a:ext cx="12299575" cy="808368"/>
          </a:xfrm>
        </p:spPr>
        <p:txBody>
          <a:bodyPr>
            <a:normAutofit fontScale="90000"/>
          </a:bodyPr>
          <a:lstStyle/>
          <a:p>
            <a:r>
              <a:rPr lang="fr-FR" sz="3800" dirty="0" smtClean="0">
                <a:solidFill>
                  <a:srgbClr val="0070C0"/>
                </a:solidFill>
              </a:rPr>
              <a:t>À votre avis, en quoi consiste le festival de Cannes?</a:t>
            </a:r>
            <a:br>
              <a:rPr lang="fr-FR" sz="3800" dirty="0" smtClean="0">
                <a:solidFill>
                  <a:srgbClr val="0070C0"/>
                </a:solidFill>
              </a:rPr>
            </a:br>
            <a:r>
              <a:rPr lang="en-GB" sz="2200" dirty="0" smtClean="0">
                <a:solidFill>
                  <a:srgbClr val="0070C0"/>
                </a:solidFill>
              </a:rPr>
              <a:t>What do you think the Cannes films festival is all about?</a:t>
            </a:r>
            <a:endParaRPr lang="en-GB" sz="2200" dirty="0">
              <a:solidFill>
                <a:srgbClr val="0070C0"/>
              </a:solidFill>
            </a:endParaRPr>
          </a:p>
        </p:txBody>
      </p:sp>
      <p:sp>
        <p:nvSpPr>
          <p:cNvPr id="3" name="Content Placeholder 2"/>
          <p:cNvSpPr>
            <a:spLocks noGrp="1"/>
          </p:cNvSpPr>
          <p:nvPr>
            <p:ph idx="1"/>
          </p:nvPr>
        </p:nvSpPr>
        <p:spPr>
          <a:xfrm>
            <a:off x="1044146" y="1329325"/>
            <a:ext cx="10515600" cy="826135"/>
          </a:xfrm>
          <a:solidFill>
            <a:schemeClr val="tx1"/>
          </a:solidFill>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fr-FR" sz="2500" dirty="0" smtClean="0">
                <a:solidFill>
                  <a:schemeClr val="bg1"/>
                </a:solidFill>
              </a:rPr>
              <a:t>Combien d'acteurs / actrices et réalisateurs avez-vous reconnus?</a:t>
            </a:r>
            <a:r>
              <a:rPr lang="en-GB" sz="2500" dirty="0" smtClean="0">
                <a:solidFill>
                  <a:schemeClr val="bg1"/>
                </a:solidFill>
              </a:rPr>
              <a:t/>
            </a:r>
            <a:br>
              <a:rPr lang="en-GB" sz="2500" dirty="0" smtClean="0">
                <a:solidFill>
                  <a:schemeClr val="bg1"/>
                </a:solidFill>
              </a:rPr>
            </a:br>
            <a:r>
              <a:rPr lang="en-GB" sz="2000" i="1" dirty="0" smtClean="0">
                <a:solidFill>
                  <a:schemeClr val="bg1"/>
                </a:solidFill>
              </a:rPr>
              <a:t>How many actors/actresses and film directors did you recognise?</a:t>
            </a:r>
            <a:br>
              <a:rPr lang="en-GB" sz="2000" i="1" dirty="0" smtClean="0">
                <a:solidFill>
                  <a:schemeClr val="bg1"/>
                </a:solidFill>
              </a:rPr>
            </a:br>
            <a:r>
              <a:rPr lang="en-GB" sz="2000" i="1" dirty="0" smtClean="0">
                <a:solidFill>
                  <a:schemeClr val="bg1"/>
                </a:solidFill>
              </a:rPr>
              <a:t/>
            </a:r>
            <a:br>
              <a:rPr lang="en-GB" sz="2000" i="1" dirty="0" smtClean="0">
                <a:solidFill>
                  <a:schemeClr val="bg1"/>
                </a:solidFill>
              </a:rPr>
            </a:br>
            <a:endParaRPr lang="en-GB" sz="2000" i="1" dirty="0">
              <a:solidFill>
                <a:schemeClr val="bg1"/>
              </a:solidFill>
            </a:endParaRPr>
          </a:p>
        </p:txBody>
      </p:sp>
      <p:pic>
        <p:nvPicPr>
          <p:cNvPr id="1026" name="Picture 2" descr="List of awards and nominations received by Marion Cotillar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69" y="2155460"/>
            <a:ext cx="2190478" cy="35356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en Solo | Wookieepedia | Fand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54306" y="3142478"/>
            <a:ext cx="2237693" cy="290482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rad Pitt and Leonardo DiCaprio at Cannes Film Festival 2019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7881" y="2189617"/>
            <a:ext cx="4727748" cy="314413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annes 2019 – Jean Dujardin, Christophe Lambert, Gérard Darmon ..."/>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579" r="33869"/>
          <a:stretch/>
        </p:blipFill>
        <p:spPr bwMode="auto">
          <a:xfrm>
            <a:off x="2479521" y="2352943"/>
            <a:ext cx="2245658" cy="38805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669" y="5706510"/>
            <a:ext cx="1998617" cy="367976"/>
          </a:xfrm>
          <a:prstGeom prst="rect">
            <a:avLst/>
          </a:prstGeom>
          <a:noFill/>
        </p:spPr>
        <p:txBody>
          <a:bodyPr wrap="square" rtlCol="0">
            <a:spAutoFit/>
          </a:bodyPr>
          <a:lstStyle/>
          <a:p>
            <a:r>
              <a:rPr lang="en-GB" dirty="0" smtClean="0"/>
              <a:t>Marion </a:t>
            </a:r>
            <a:r>
              <a:rPr lang="en-GB" dirty="0" err="1"/>
              <a:t>C</a:t>
            </a:r>
            <a:r>
              <a:rPr lang="en-GB" dirty="0" err="1" smtClean="0"/>
              <a:t>otillard</a:t>
            </a:r>
            <a:endParaRPr lang="en-GB" dirty="0"/>
          </a:p>
        </p:txBody>
      </p:sp>
      <p:sp>
        <p:nvSpPr>
          <p:cNvPr id="12" name="TextBox 11"/>
          <p:cNvSpPr txBox="1"/>
          <p:nvPr/>
        </p:nvSpPr>
        <p:spPr>
          <a:xfrm>
            <a:off x="2899073" y="6467083"/>
            <a:ext cx="1998617" cy="367976"/>
          </a:xfrm>
          <a:prstGeom prst="rect">
            <a:avLst/>
          </a:prstGeom>
          <a:noFill/>
        </p:spPr>
        <p:txBody>
          <a:bodyPr wrap="square" rtlCol="0">
            <a:spAutoFit/>
          </a:bodyPr>
          <a:lstStyle/>
          <a:p>
            <a:r>
              <a:rPr lang="en-GB" dirty="0" smtClean="0"/>
              <a:t>Jean </a:t>
            </a:r>
            <a:r>
              <a:rPr lang="en-GB" dirty="0" err="1"/>
              <a:t>D</a:t>
            </a:r>
            <a:r>
              <a:rPr lang="en-GB" dirty="0" err="1" smtClean="0"/>
              <a:t>ujardin</a:t>
            </a:r>
            <a:endParaRPr lang="en-GB" dirty="0"/>
          </a:p>
        </p:txBody>
      </p:sp>
      <p:sp>
        <p:nvSpPr>
          <p:cNvPr id="13" name="TextBox 12"/>
          <p:cNvSpPr txBox="1"/>
          <p:nvPr/>
        </p:nvSpPr>
        <p:spPr>
          <a:xfrm>
            <a:off x="4665370" y="5333754"/>
            <a:ext cx="5424661" cy="323165"/>
          </a:xfrm>
          <a:prstGeom prst="rect">
            <a:avLst/>
          </a:prstGeom>
          <a:noFill/>
        </p:spPr>
        <p:txBody>
          <a:bodyPr wrap="square" rtlCol="0">
            <a:spAutoFit/>
          </a:bodyPr>
          <a:lstStyle/>
          <a:p>
            <a:r>
              <a:rPr lang="en-GB" sz="1500" dirty="0" smtClean="0"/>
              <a:t>Brad Pitt   Leonardo DiCaprio Quentin Tarantino  Margot Robbie</a:t>
            </a:r>
            <a:endParaRPr lang="en-GB" sz="1500" dirty="0"/>
          </a:p>
        </p:txBody>
      </p:sp>
      <p:sp>
        <p:nvSpPr>
          <p:cNvPr id="14" name="Title 1"/>
          <p:cNvSpPr txBox="1">
            <a:spLocks/>
          </p:cNvSpPr>
          <p:nvPr/>
        </p:nvSpPr>
        <p:spPr>
          <a:xfrm>
            <a:off x="116533" y="622758"/>
            <a:ext cx="12299575" cy="8083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t"/>
            <a:r>
              <a:rPr lang="fr-FR" dirty="0" smtClean="0">
                <a:solidFill>
                  <a:srgbClr val="FF0000"/>
                </a:solidFill>
              </a:rPr>
              <a:t>Ce </a:t>
            </a:r>
            <a:r>
              <a:rPr lang="fr-FR" dirty="0">
                <a:solidFill>
                  <a:srgbClr val="FF0000"/>
                </a:solidFill>
              </a:rPr>
              <a:t>n'est pas votre cérémonie de remise des prix du film habituelle….</a:t>
            </a:r>
          </a:p>
          <a:p>
            <a:r>
              <a:rPr lang="en-GB" sz="2600" i="1" dirty="0" smtClean="0">
                <a:solidFill>
                  <a:srgbClr val="FF0000"/>
                </a:solidFill>
              </a:rPr>
              <a:t>It is not your usual film awards ceremony ….</a:t>
            </a:r>
            <a:endParaRPr lang="en-GB" sz="2600" i="1" dirty="0">
              <a:solidFill>
                <a:srgbClr val="FF0000"/>
              </a:solidFill>
            </a:endParaRPr>
          </a:p>
        </p:txBody>
      </p:sp>
      <p:sp>
        <p:nvSpPr>
          <p:cNvPr id="15" name="TextBox 14"/>
          <p:cNvSpPr txBox="1"/>
          <p:nvPr/>
        </p:nvSpPr>
        <p:spPr>
          <a:xfrm>
            <a:off x="10375245" y="6256477"/>
            <a:ext cx="1193878" cy="323165"/>
          </a:xfrm>
          <a:prstGeom prst="rect">
            <a:avLst/>
          </a:prstGeom>
          <a:noFill/>
        </p:spPr>
        <p:txBody>
          <a:bodyPr wrap="square" rtlCol="0">
            <a:spAutoFit/>
          </a:bodyPr>
          <a:lstStyle/>
          <a:p>
            <a:r>
              <a:rPr lang="en-GB" sz="1500" dirty="0" smtClean="0"/>
              <a:t>Adam Driver</a:t>
            </a:r>
            <a:endParaRPr lang="en-GB" sz="1500" dirty="0"/>
          </a:p>
        </p:txBody>
      </p:sp>
    </p:spTree>
    <p:extLst>
      <p:ext uri="{BB962C8B-B14F-4D97-AF65-F5344CB8AC3E}">
        <p14:creationId xmlns:p14="http://schemas.microsoft.com/office/powerpoint/2010/main" val="352832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5" grpId="0"/>
      <p:bldP spid="12"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4835" y="349624"/>
            <a:ext cx="9708776" cy="1325563"/>
          </a:xfrm>
        </p:spPr>
        <p:txBody>
          <a:bodyPr>
            <a:noAutofit/>
          </a:bodyPr>
          <a:lstStyle/>
          <a:p>
            <a:r>
              <a:rPr lang="fr-FR" sz="3200" b="1" u="sng" dirty="0" smtClean="0"/>
              <a:t>À quoi sert le Festival de Cannes ?</a:t>
            </a:r>
            <a:br>
              <a:rPr lang="fr-FR" sz="3200" b="1" u="sng" dirty="0" smtClean="0"/>
            </a:br>
            <a:r>
              <a:rPr lang="en-GB" sz="3200" dirty="0" smtClean="0">
                <a:hlinkClick r:id="rId2"/>
              </a:rPr>
              <a:t>https://www.youtube.com/watch?v=aq-HtCFQGYQ</a:t>
            </a:r>
            <a:r>
              <a:rPr lang="en-GB" sz="3200" dirty="0" smtClean="0"/>
              <a:t/>
            </a:r>
            <a:br>
              <a:rPr lang="en-GB" sz="3200" dirty="0" smtClean="0"/>
            </a:br>
            <a:r>
              <a:rPr lang="fr-FR" sz="3200" dirty="0" smtClean="0"/>
              <a:t/>
            </a:r>
            <a:br>
              <a:rPr lang="fr-FR" sz="3200" dirty="0" smtClean="0"/>
            </a:br>
            <a:endParaRPr lang="en-GB" sz="3200" dirty="0"/>
          </a:p>
        </p:txBody>
      </p:sp>
      <p:sp>
        <p:nvSpPr>
          <p:cNvPr id="3" name="Content Placeholder 2"/>
          <p:cNvSpPr>
            <a:spLocks noGrp="1"/>
          </p:cNvSpPr>
          <p:nvPr>
            <p:ph idx="1"/>
          </p:nvPr>
        </p:nvSpPr>
        <p:spPr>
          <a:xfrm>
            <a:off x="0" y="503237"/>
            <a:ext cx="12192000" cy="6354763"/>
          </a:xfrm>
        </p:spPr>
        <p:txBody>
          <a:bodyPr>
            <a:noAutofit/>
          </a:bodyPr>
          <a:lstStyle/>
          <a:p>
            <a:pPr marL="0" indent="0">
              <a:buNone/>
            </a:pPr>
            <a:r>
              <a:rPr lang="fr-FR" sz="2200" dirty="0" smtClean="0"/>
              <a:t>Exercice d’écoute (6 questions)</a:t>
            </a:r>
          </a:p>
          <a:p>
            <a:pPr marL="0" indent="0">
              <a:buNone/>
            </a:pPr>
            <a:r>
              <a:rPr lang="fr-FR" sz="2200" b="1" dirty="0" smtClean="0">
                <a:solidFill>
                  <a:srgbClr val="00B050"/>
                </a:solidFill>
              </a:rPr>
              <a:t>Watch the </a:t>
            </a:r>
            <a:r>
              <a:rPr lang="fr-FR" sz="2200" b="1" dirty="0" err="1" smtClean="0">
                <a:solidFill>
                  <a:srgbClr val="00B050"/>
                </a:solidFill>
              </a:rPr>
              <a:t>video</a:t>
            </a:r>
            <a:r>
              <a:rPr lang="fr-FR" sz="2200" b="1" dirty="0" smtClean="0">
                <a:solidFill>
                  <a:srgbClr val="00B050"/>
                </a:solidFill>
              </a:rPr>
              <a:t> &amp; </a:t>
            </a:r>
            <a:r>
              <a:rPr lang="fr-FR" sz="2200" b="1" dirty="0" err="1" smtClean="0">
                <a:solidFill>
                  <a:srgbClr val="00B050"/>
                </a:solidFill>
              </a:rPr>
              <a:t>answer</a:t>
            </a:r>
            <a:r>
              <a:rPr lang="fr-FR" sz="2200" b="1" dirty="0" smtClean="0">
                <a:solidFill>
                  <a:srgbClr val="00B050"/>
                </a:solidFill>
              </a:rPr>
              <a:t> questions </a:t>
            </a:r>
            <a:r>
              <a:rPr lang="fr-FR" sz="2200" b="1" u="sng" dirty="0" smtClean="0">
                <a:solidFill>
                  <a:srgbClr val="0070C0"/>
                </a:solidFill>
              </a:rPr>
              <a:t>in French </a:t>
            </a:r>
            <a:r>
              <a:rPr lang="fr-FR" sz="2200" b="1" dirty="0" smtClean="0">
                <a:solidFill>
                  <a:srgbClr val="00B050"/>
                </a:solidFill>
              </a:rPr>
              <a:t>– use </a:t>
            </a:r>
            <a:r>
              <a:rPr lang="fr-FR" sz="2200" b="1" dirty="0" err="1" smtClean="0">
                <a:solidFill>
                  <a:srgbClr val="00B050"/>
                </a:solidFill>
              </a:rPr>
              <a:t>subtitles</a:t>
            </a:r>
            <a:r>
              <a:rPr lang="fr-FR" sz="2200" b="1" dirty="0" smtClean="0">
                <a:solidFill>
                  <a:srgbClr val="00B050"/>
                </a:solidFill>
              </a:rPr>
              <a:t> on the </a:t>
            </a:r>
            <a:r>
              <a:rPr lang="fr-FR" sz="2200" b="1" dirty="0" err="1" smtClean="0">
                <a:solidFill>
                  <a:srgbClr val="00B050"/>
                </a:solidFill>
              </a:rPr>
              <a:t>youtube</a:t>
            </a:r>
            <a:r>
              <a:rPr lang="fr-FR" sz="2200" b="1" dirty="0" smtClean="0">
                <a:solidFill>
                  <a:srgbClr val="00B050"/>
                </a:solidFill>
              </a:rPr>
              <a:t> </a:t>
            </a:r>
            <a:r>
              <a:rPr lang="fr-FR" sz="2200" b="1" dirty="0" err="1" smtClean="0">
                <a:solidFill>
                  <a:srgbClr val="00B050"/>
                </a:solidFill>
              </a:rPr>
              <a:t>video</a:t>
            </a:r>
            <a:r>
              <a:rPr lang="fr-FR" sz="2200" b="1" dirty="0" smtClean="0">
                <a:solidFill>
                  <a:srgbClr val="00B050"/>
                </a:solidFill>
              </a:rPr>
              <a:t> for help if </a:t>
            </a:r>
            <a:r>
              <a:rPr lang="fr-FR" sz="2200" b="1" dirty="0" err="1" smtClean="0">
                <a:solidFill>
                  <a:srgbClr val="00B050"/>
                </a:solidFill>
              </a:rPr>
              <a:t>needed</a:t>
            </a:r>
            <a:r>
              <a:rPr lang="fr-FR" sz="2200" b="1" dirty="0" smtClean="0">
                <a:solidFill>
                  <a:srgbClr val="00B050"/>
                </a:solidFill>
              </a:rPr>
              <a:t>!</a:t>
            </a:r>
          </a:p>
          <a:p>
            <a:pPr marL="0" indent="0">
              <a:buNone/>
            </a:pPr>
            <a:r>
              <a:rPr lang="fr-FR" sz="2200" dirty="0" smtClean="0"/>
              <a:t>1) Combien de films choisissent-ils chaque année pour participer au festival de Cannes et qui regardent ces films? </a:t>
            </a:r>
            <a:r>
              <a:rPr lang="fr-FR" sz="2200" i="1" dirty="0" smtClean="0"/>
              <a:t>How </a:t>
            </a:r>
            <a:r>
              <a:rPr lang="fr-FR" sz="2200" i="1" dirty="0" err="1" smtClean="0"/>
              <a:t>many</a:t>
            </a:r>
            <a:r>
              <a:rPr lang="fr-FR" sz="2200" i="1" dirty="0" smtClean="0"/>
              <a:t> films are </a:t>
            </a:r>
            <a:r>
              <a:rPr lang="fr-FR" sz="2200" i="1" dirty="0" err="1" smtClean="0"/>
              <a:t>chosen</a:t>
            </a:r>
            <a:r>
              <a:rPr lang="fr-FR" sz="2200" i="1" dirty="0" smtClean="0"/>
              <a:t> to </a:t>
            </a:r>
            <a:r>
              <a:rPr lang="fr-FR" sz="2200" i="1" dirty="0" err="1" smtClean="0"/>
              <a:t>take</a:t>
            </a:r>
            <a:r>
              <a:rPr lang="fr-FR" sz="2200" i="1" dirty="0" smtClean="0"/>
              <a:t> part in the Cannes film festival </a:t>
            </a:r>
            <a:r>
              <a:rPr lang="fr-FR" sz="2200" i="1" dirty="0" err="1" smtClean="0"/>
              <a:t>each</a:t>
            </a:r>
            <a:r>
              <a:rPr lang="fr-FR" sz="2200" i="1" dirty="0" smtClean="0"/>
              <a:t> </a:t>
            </a:r>
            <a:r>
              <a:rPr lang="fr-FR" sz="2200" i="1" dirty="0" err="1" smtClean="0"/>
              <a:t>year</a:t>
            </a:r>
            <a:r>
              <a:rPr lang="fr-FR" sz="2200" i="1" dirty="0" smtClean="0"/>
              <a:t> and </a:t>
            </a:r>
            <a:r>
              <a:rPr lang="fr-FR" sz="2200" i="1" dirty="0" err="1" smtClean="0"/>
              <a:t>who</a:t>
            </a:r>
            <a:r>
              <a:rPr lang="fr-FR" sz="2200" i="1" dirty="0" smtClean="0"/>
              <a:t> are the films </a:t>
            </a:r>
            <a:r>
              <a:rPr lang="fr-FR" sz="2200" i="1" dirty="0" err="1" smtClean="0"/>
              <a:t>watched</a:t>
            </a:r>
            <a:r>
              <a:rPr lang="fr-FR" sz="2200" i="1" dirty="0" smtClean="0"/>
              <a:t> by?</a:t>
            </a:r>
            <a:br>
              <a:rPr lang="fr-FR" sz="2200" i="1" dirty="0" smtClean="0"/>
            </a:br>
            <a:r>
              <a:rPr lang="fr-FR" sz="1200" i="1" dirty="0" smtClean="0"/>
              <a:t>_____________________________________________________________________________________________________________________________________________________</a:t>
            </a:r>
            <a:endParaRPr lang="fr-FR" sz="1200" dirty="0" smtClean="0"/>
          </a:p>
          <a:p>
            <a:pPr marL="0" indent="0">
              <a:buNone/>
            </a:pPr>
            <a:r>
              <a:rPr lang="fr-FR" sz="2200" dirty="0" smtClean="0"/>
              <a:t>2) Quels types de films sont généralement sélectionnés et quel est le prix de «La compétition? </a:t>
            </a:r>
            <a:r>
              <a:rPr lang="fr-FR" sz="2200" i="1" dirty="0" smtClean="0"/>
              <a:t/>
            </a:r>
            <a:br>
              <a:rPr lang="fr-FR" sz="2200" i="1" dirty="0" smtClean="0"/>
            </a:br>
            <a:r>
              <a:rPr lang="fr-FR" sz="2200" i="1" dirty="0" err="1" smtClean="0"/>
              <a:t>What</a:t>
            </a:r>
            <a:r>
              <a:rPr lang="fr-FR" sz="2200" i="1" dirty="0" smtClean="0"/>
              <a:t> type of films are </a:t>
            </a:r>
            <a:r>
              <a:rPr lang="fr-FR" sz="2200" i="1" dirty="0" err="1" smtClean="0"/>
              <a:t>usually</a:t>
            </a:r>
            <a:r>
              <a:rPr lang="fr-FR" sz="2200" i="1" dirty="0" smtClean="0"/>
              <a:t> </a:t>
            </a:r>
            <a:r>
              <a:rPr lang="fr-FR" sz="2200" i="1" dirty="0" err="1" smtClean="0"/>
              <a:t>selected</a:t>
            </a:r>
            <a:r>
              <a:rPr lang="fr-FR" sz="2200" i="1" dirty="0" smtClean="0"/>
              <a:t> and </a:t>
            </a:r>
            <a:r>
              <a:rPr lang="fr-FR" sz="2200" i="1" dirty="0" err="1" smtClean="0"/>
              <a:t>what</a:t>
            </a:r>
            <a:r>
              <a:rPr lang="fr-FR" sz="2200" i="1" dirty="0" smtClean="0"/>
              <a:t> </a:t>
            </a:r>
            <a:r>
              <a:rPr lang="fr-FR" sz="2200" i="1" dirty="0" err="1" smtClean="0"/>
              <a:t>is</a:t>
            </a:r>
            <a:r>
              <a:rPr lang="fr-FR" sz="2200" i="1" dirty="0" smtClean="0"/>
              <a:t> the </a:t>
            </a:r>
            <a:r>
              <a:rPr lang="fr-FR" sz="2200" i="1" dirty="0" err="1" smtClean="0"/>
              <a:t>prize</a:t>
            </a:r>
            <a:r>
              <a:rPr lang="fr-FR" sz="2200" i="1" dirty="0" smtClean="0"/>
              <a:t> for « La compétition?</a:t>
            </a:r>
            <a:r>
              <a:rPr lang="fr-FR" sz="2200" dirty="0" smtClean="0"/>
              <a:t/>
            </a:r>
            <a:br>
              <a:rPr lang="fr-FR" sz="2200" dirty="0" smtClean="0"/>
            </a:br>
            <a:r>
              <a:rPr lang="fr-FR" sz="1200" i="1" dirty="0" smtClean="0"/>
              <a:t>_____________________________________________________________________________________________________________________________________________________</a:t>
            </a:r>
            <a:r>
              <a:rPr lang="fr-FR" sz="2200" dirty="0" smtClean="0"/>
              <a:t/>
            </a:r>
            <a:br>
              <a:rPr lang="fr-FR" sz="2200" dirty="0" smtClean="0"/>
            </a:br>
            <a:r>
              <a:rPr lang="fr-FR" sz="2200" dirty="0" smtClean="0"/>
              <a:t>3) Pourquoi les catégories telles que «la compétition», «un certain regard» et «</a:t>
            </a:r>
            <a:r>
              <a:rPr lang="fr-FR" sz="2200" dirty="0" err="1" smtClean="0"/>
              <a:t>cinéfondation</a:t>
            </a:r>
            <a:r>
              <a:rPr lang="fr-FR" sz="2200" dirty="0" smtClean="0"/>
              <a:t>» sont-elles importantes pour les réalisateurs et comment bénéficient-elles les films? </a:t>
            </a:r>
            <a:br>
              <a:rPr lang="fr-FR" sz="2200" dirty="0" smtClean="0"/>
            </a:br>
            <a:r>
              <a:rPr lang="fr-FR" sz="2200" i="1" dirty="0" err="1" smtClean="0"/>
              <a:t>Why</a:t>
            </a:r>
            <a:r>
              <a:rPr lang="fr-FR" sz="2200" i="1" dirty="0" smtClean="0"/>
              <a:t> are </a:t>
            </a:r>
            <a:r>
              <a:rPr lang="fr-FR" sz="2200" i="1" dirty="0" err="1" smtClean="0"/>
              <a:t>categories</a:t>
            </a:r>
            <a:r>
              <a:rPr lang="fr-FR" sz="2200" i="1" dirty="0" smtClean="0"/>
              <a:t> </a:t>
            </a:r>
            <a:r>
              <a:rPr lang="fr-FR" sz="2200" i="1" dirty="0" err="1" smtClean="0"/>
              <a:t>such</a:t>
            </a:r>
            <a:r>
              <a:rPr lang="fr-FR" sz="2200" i="1" dirty="0" smtClean="0"/>
              <a:t> as « la compétition », « un certain regard » and « </a:t>
            </a:r>
            <a:r>
              <a:rPr lang="fr-FR" sz="2200" i="1" dirty="0" err="1" smtClean="0"/>
              <a:t>cinéfondation</a:t>
            </a:r>
            <a:r>
              <a:rPr lang="fr-FR" sz="2200" i="1" dirty="0" smtClean="0"/>
              <a:t> » important for </a:t>
            </a:r>
            <a:r>
              <a:rPr lang="fr-FR" sz="2200" i="1" dirty="0" err="1" smtClean="0"/>
              <a:t>directors</a:t>
            </a:r>
            <a:r>
              <a:rPr lang="fr-FR" sz="2200" i="1" dirty="0" smtClean="0"/>
              <a:t> and how do </a:t>
            </a:r>
            <a:r>
              <a:rPr lang="fr-FR" sz="2200" i="1" dirty="0" err="1" smtClean="0"/>
              <a:t>they</a:t>
            </a:r>
            <a:r>
              <a:rPr lang="fr-FR" sz="2200" i="1" dirty="0" smtClean="0"/>
              <a:t> </a:t>
            </a:r>
            <a:r>
              <a:rPr lang="fr-FR" sz="2200" i="1" dirty="0" err="1" smtClean="0"/>
              <a:t>benefit</a:t>
            </a:r>
            <a:r>
              <a:rPr lang="fr-FR" sz="2200" i="1" dirty="0" smtClean="0"/>
              <a:t> the films?</a:t>
            </a:r>
            <a:br>
              <a:rPr lang="fr-FR" sz="2200" i="1" dirty="0" smtClean="0"/>
            </a:br>
            <a:r>
              <a:rPr lang="fr-FR" sz="1200" i="1" dirty="0" smtClean="0"/>
              <a:t>_____________________________________________________________________________________________________________________________________________________</a:t>
            </a:r>
          </a:p>
          <a:p>
            <a:pPr marL="0" indent="0">
              <a:buNone/>
            </a:pPr>
            <a:r>
              <a:rPr lang="fr-FR" sz="2200" dirty="0" smtClean="0"/>
              <a:t>4) Pourquoi le festival est-il parfois risqué? </a:t>
            </a:r>
            <a:r>
              <a:rPr lang="fr-FR" sz="2200" i="1" dirty="0" err="1" smtClean="0"/>
              <a:t>Why</a:t>
            </a:r>
            <a:r>
              <a:rPr lang="fr-FR" sz="2200" i="1" dirty="0" smtClean="0"/>
              <a:t> </a:t>
            </a:r>
            <a:r>
              <a:rPr lang="fr-FR" sz="2200" i="1" dirty="0" err="1" smtClean="0"/>
              <a:t>is</a:t>
            </a:r>
            <a:r>
              <a:rPr lang="fr-FR" sz="2200" i="1" dirty="0" smtClean="0"/>
              <a:t> the festival </a:t>
            </a:r>
            <a:r>
              <a:rPr lang="fr-FR" sz="2200" i="1" dirty="0" err="1" smtClean="0"/>
              <a:t>sometimes</a:t>
            </a:r>
            <a:r>
              <a:rPr lang="fr-FR" sz="2200" i="1" dirty="0" smtClean="0"/>
              <a:t> </a:t>
            </a:r>
            <a:r>
              <a:rPr lang="fr-FR" sz="2200" i="1" dirty="0" err="1" smtClean="0"/>
              <a:t>risky</a:t>
            </a:r>
            <a:r>
              <a:rPr lang="fr-FR" sz="2200" i="1" dirty="0" smtClean="0"/>
              <a:t>?</a:t>
            </a:r>
            <a:br>
              <a:rPr lang="fr-FR" sz="2200" i="1" dirty="0" smtClean="0"/>
            </a:br>
            <a:r>
              <a:rPr lang="fr-FR" sz="1200" i="1" dirty="0" smtClean="0"/>
              <a:t>_____________________________________________________________________________________________________________________________________________________</a:t>
            </a:r>
          </a:p>
          <a:p>
            <a:pPr marL="0" indent="0">
              <a:buNone/>
            </a:pPr>
            <a:r>
              <a:rPr lang="fr-FR" sz="2200" dirty="0" smtClean="0"/>
              <a:t>5) Pourquoi le festival </a:t>
            </a:r>
            <a:r>
              <a:rPr lang="fr-FR" sz="2200" dirty="0" err="1" smtClean="0"/>
              <a:t>a-t-il</a:t>
            </a:r>
            <a:r>
              <a:rPr lang="fr-FR" sz="2200" dirty="0" smtClean="0"/>
              <a:t> été important pour les réalisateurs dans le passé?</a:t>
            </a:r>
            <a:r>
              <a:rPr lang="fr-FR" sz="2200" i="1" dirty="0" smtClean="0"/>
              <a:t> </a:t>
            </a:r>
            <a:r>
              <a:rPr lang="fr-FR" sz="2200" i="1" dirty="0" err="1" smtClean="0"/>
              <a:t>Why</a:t>
            </a:r>
            <a:r>
              <a:rPr lang="fr-FR" sz="2200" i="1" dirty="0" smtClean="0"/>
              <a:t> has the festival been important for </a:t>
            </a:r>
            <a:r>
              <a:rPr lang="fr-FR" sz="2200" i="1" dirty="0" err="1" smtClean="0"/>
              <a:t>directors</a:t>
            </a:r>
            <a:r>
              <a:rPr lang="fr-FR" sz="2200" i="1" dirty="0" smtClean="0"/>
              <a:t>?</a:t>
            </a:r>
            <a:r>
              <a:rPr lang="fr-FR" sz="2200" dirty="0" smtClean="0"/>
              <a:t> </a:t>
            </a:r>
            <a:br>
              <a:rPr lang="fr-FR" sz="2200" dirty="0" smtClean="0"/>
            </a:br>
            <a:r>
              <a:rPr lang="fr-FR" sz="1200" i="1" dirty="0" smtClean="0"/>
              <a:t>_____________________________________________________________________________________________________________________________________________________</a:t>
            </a:r>
            <a:r>
              <a:rPr lang="fr-FR" sz="2200" dirty="0" smtClean="0"/>
              <a:t/>
            </a:r>
            <a:br>
              <a:rPr lang="fr-FR" sz="2200" dirty="0" smtClean="0"/>
            </a:br>
            <a:r>
              <a:rPr lang="fr-FR" sz="2200" dirty="0" smtClean="0"/>
              <a:t>6) Que se passe-t-il au sous-sol du Palais? </a:t>
            </a:r>
            <a:r>
              <a:rPr lang="fr-FR" sz="2200" i="1" dirty="0" err="1" smtClean="0"/>
              <a:t>What</a:t>
            </a:r>
            <a:r>
              <a:rPr lang="fr-FR" sz="2200" i="1" dirty="0" smtClean="0"/>
              <a:t> </a:t>
            </a:r>
            <a:r>
              <a:rPr lang="fr-FR" sz="2200" i="1" dirty="0" err="1" smtClean="0"/>
              <a:t>happens</a:t>
            </a:r>
            <a:r>
              <a:rPr lang="fr-FR" sz="2200" i="1" dirty="0" smtClean="0"/>
              <a:t> </a:t>
            </a:r>
            <a:r>
              <a:rPr lang="fr-FR" sz="2200" i="1" dirty="0" err="1" smtClean="0"/>
              <a:t>under</a:t>
            </a:r>
            <a:r>
              <a:rPr lang="fr-FR" sz="2200" i="1" dirty="0" smtClean="0"/>
              <a:t>/in the </a:t>
            </a:r>
            <a:r>
              <a:rPr lang="fr-FR" sz="2200" i="1" dirty="0" err="1" smtClean="0"/>
              <a:t>basement</a:t>
            </a:r>
            <a:r>
              <a:rPr lang="fr-FR" sz="2200" i="1" dirty="0" smtClean="0"/>
              <a:t> of the Palace?</a:t>
            </a:r>
            <a:br>
              <a:rPr lang="fr-FR" sz="2200" i="1" dirty="0" smtClean="0"/>
            </a:br>
            <a:r>
              <a:rPr lang="fr-FR" sz="1200" i="1" dirty="0" smtClean="0"/>
              <a:t>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169050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4458" y="161366"/>
            <a:ext cx="9708776" cy="1325563"/>
          </a:xfrm>
        </p:spPr>
        <p:txBody>
          <a:bodyPr>
            <a:noAutofit/>
          </a:bodyPr>
          <a:lstStyle/>
          <a:p>
            <a:r>
              <a:rPr lang="fr-FR" sz="2800" b="1" u="sng" dirty="0" smtClean="0"/>
              <a:t>À quoi sert le Festival de Cannes ?</a:t>
            </a:r>
            <a:br>
              <a:rPr lang="fr-FR" sz="2800" b="1" u="sng" dirty="0" smtClean="0"/>
            </a:br>
            <a:r>
              <a:rPr lang="en-GB" sz="2800" dirty="0" smtClean="0">
                <a:hlinkClick r:id="rId2"/>
              </a:rPr>
              <a:t>https://www.youtube.com/watch?v=aq-HtCFQGYQ</a:t>
            </a:r>
            <a:r>
              <a:rPr lang="en-GB" sz="2800" dirty="0" smtClean="0"/>
              <a:t/>
            </a:r>
            <a:br>
              <a:rPr lang="en-GB" sz="2800" dirty="0" smtClean="0"/>
            </a:br>
            <a:r>
              <a:rPr lang="fr-FR" sz="2800" dirty="0" smtClean="0"/>
              <a:t/>
            </a:r>
            <a:br>
              <a:rPr lang="fr-FR" sz="2800" dirty="0" smtClean="0"/>
            </a:br>
            <a:endParaRPr lang="en-GB" sz="2800" dirty="0"/>
          </a:p>
        </p:txBody>
      </p:sp>
      <p:sp>
        <p:nvSpPr>
          <p:cNvPr id="3" name="Content Placeholder 2"/>
          <p:cNvSpPr>
            <a:spLocks noGrp="1"/>
          </p:cNvSpPr>
          <p:nvPr>
            <p:ph idx="1"/>
          </p:nvPr>
        </p:nvSpPr>
        <p:spPr>
          <a:xfrm>
            <a:off x="0" y="503237"/>
            <a:ext cx="12192000" cy="6354763"/>
          </a:xfrm>
        </p:spPr>
        <p:txBody>
          <a:bodyPr>
            <a:normAutofit fontScale="85000" lnSpcReduction="20000"/>
          </a:bodyPr>
          <a:lstStyle/>
          <a:p>
            <a:pPr marL="0" indent="0">
              <a:buNone/>
            </a:pPr>
            <a:r>
              <a:rPr lang="fr-FR" dirty="0" smtClean="0"/>
              <a:t>Exercice d’écoute (6 questions)</a:t>
            </a:r>
          </a:p>
          <a:p>
            <a:pPr marL="0" indent="0">
              <a:buNone/>
            </a:pPr>
            <a:r>
              <a:rPr lang="fr-FR" dirty="0" smtClean="0"/>
              <a:t>1) Combien de films choisissent chaque année pour participer au festival de Cannes et qui regardent ces films?</a:t>
            </a:r>
          </a:p>
          <a:p>
            <a:pPr marL="0" indent="0">
              <a:buNone/>
            </a:pPr>
            <a:r>
              <a:rPr lang="fr-FR" dirty="0" smtClean="0">
                <a:solidFill>
                  <a:srgbClr val="00B050"/>
                </a:solidFill>
              </a:rPr>
              <a:t>Quelques dizaines. Un public de professionnels: Producteurs, diffuseurs, critiques,</a:t>
            </a:r>
          </a:p>
          <a:p>
            <a:pPr marL="0" indent="0">
              <a:buNone/>
            </a:pPr>
            <a:r>
              <a:rPr lang="fr-FR" dirty="0" smtClean="0"/>
              <a:t>2) Quels types de films sont généralement sélectionnés et quel est le prix de «La compétition? </a:t>
            </a:r>
          </a:p>
          <a:p>
            <a:pPr marL="0" indent="0">
              <a:buNone/>
            </a:pPr>
            <a:r>
              <a:rPr lang="fr-FR" dirty="0" smtClean="0">
                <a:solidFill>
                  <a:srgbClr val="00B050"/>
                </a:solidFill>
              </a:rPr>
              <a:t>Des œuvres de réalisateurs prestigieux qui sont déjà aguerris (</a:t>
            </a:r>
            <a:r>
              <a:rPr lang="fr-FR" dirty="0" err="1" smtClean="0">
                <a:solidFill>
                  <a:srgbClr val="00B050"/>
                </a:solidFill>
              </a:rPr>
              <a:t>seasoned</a:t>
            </a:r>
            <a:r>
              <a:rPr lang="fr-FR" dirty="0" smtClean="0">
                <a:solidFill>
                  <a:srgbClr val="00B050"/>
                </a:solidFill>
              </a:rPr>
              <a:t>/</a:t>
            </a:r>
            <a:r>
              <a:rPr lang="fr-FR" dirty="0" err="1" smtClean="0">
                <a:solidFill>
                  <a:srgbClr val="00B050"/>
                </a:solidFill>
              </a:rPr>
              <a:t>veterans</a:t>
            </a:r>
            <a:r>
              <a:rPr lang="fr-FR" dirty="0" smtClean="0">
                <a:solidFill>
                  <a:srgbClr val="00B050"/>
                </a:solidFill>
              </a:rPr>
              <a:t>) au festival. La palme d’or - le prix le plus prestigieux du festival. </a:t>
            </a:r>
            <a:endParaRPr lang="fr-FR" dirty="0" smtClean="0"/>
          </a:p>
          <a:p>
            <a:pPr marL="0" indent="0">
              <a:buNone/>
            </a:pPr>
            <a:r>
              <a:rPr lang="fr-FR" dirty="0" smtClean="0"/>
              <a:t>3) Pourquoi les catégories telles que «la compétition», «un certain regard» et «</a:t>
            </a:r>
            <a:r>
              <a:rPr lang="fr-FR" dirty="0" err="1" smtClean="0"/>
              <a:t>cinéfondation</a:t>
            </a:r>
            <a:r>
              <a:rPr lang="fr-FR" dirty="0" smtClean="0"/>
              <a:t>» sont-elles importantes pour les réalisateurs et comment bénéficient-elles les films? </a:t>
            </a:r>
          </a:p>
          <a:p>
            <a:pPr marL="0" indent="0">
              <a:buNone/>
            </a:pPr>
            <a:r>
              <a:rPr lang="fr-FR" dirty="0" smtClean="0">
                <a:solidFill>
                  <a:srgbClr val="00B050"/>
                </a:solidFill>
              </a:rPr>
              <a:t>Les films dont un tapis rouge auprès des diffuseurs et s’assurent d’être projetés sur le plus grand nombre de «grands écrans» sont possibles. Les catégories sont très surveillées par le secteur et elles permettent de repérer les réalisateurs prometteurs.</a:t>
            </a:r>
          </a:p>
          <a:p>
            <a:pPr marL="0" indent="0">
              <a:buNone/>
            </a:pPr>
            <a:r>
              <a:rPr lang="fr-FR" dirty="0" smtClean="0"/>
              <a:t>4) Pourquoi le festival est-il parfois risqué? </a:t>
            </a:r>
          </a:p>
          <a:p>
            <a:pPr marL="0" indent="0">
              <a:buNone/>
            </a:pPr>
            <a:r>
              <a:rPr lang="fr-FR" dirty="0" smtClean="0">
                <a:solidFill>
                  <a:srgbClr val="00B050"/>
                </a:solidFill>
              </a:rPr>
              <a:t>Le public du festival n'est pas connu pour sa tendresse.</a:t>
            </a:r>
          </a:p>
          <a:p>
            <a:pPr marL="0" indent="0">
              <a:buNone/>
            </a:pPr>
            <a:r>
              <a:rPr lang="fr-FR" dirty="0" smtClean="0"/>
              <a:t>5) Pourquoi le festival </a:t>
            </a:r>
            <a:r>
              <a:rPr lang="fr-FR" dirty="0" err="1" smtClean="0"/>
              <a:t>a-t-il</a:t>
            </a:r>
            <a:r>
              <a:rPr lang="fr-FR" dirty="0" smtClean="0"/>
              <a:t> été important pour les réalisateurs? </a:t>
            </a:r>
          </a:p>
          <a:p>
            <a:pPr marL="0" indent="0">
              <a:buNone/>
            </a:pPr>
            <a:r>
              <a:rPr lang="fr-FR" dirty="0" smtClean="0">
                <a:solidFill>
                  <a:srgbClr val="00B050"/>
                </a:solidFill>
              </a:rPr>
              <a:t>De nombreux grands noms du cinéma ont émergé suite au Festival (Quentin Tarantino, </a:t>
            </a:r>
            <a:r>
              <a:rPr lang="fr-FR" dirty="0" err="1" smtClean="0">
                <a:solidFill>
                  <a:srgbClr val="00B050"/>
                </a:solidFill>
              </a:rPr>
              <a:t>Seven</a:t>
            </a:r>
            <a:r>
              <a:rPr lang="fr-FR" dirty="0" smtClean="0">
                <a:solidFill>
                  <a:srgbClr val="00B050"/>
                </a:solidFill>
              </a:rPr>
              <a:t> Soderbergh, les frères Cohen, les frères Dardenne) </a:t>
            </a:r>
            <a:r>
              <a:rPr lang="fr-FR" dirty="0" smtClean="0"/>
              <a:t/>
            </a:r>
            <a:br>
              <a:rPr lang="fr-FR" dirty="0" smtClean="0"/>
            </a:br>
            <a:r>
              <a:rPr lang="fr-FR" dirty="0" smtClean="0"/>
              <a:t>6) Que se passe-t-il au sous-sol du Palais? </a:t>
            </a:r>
          </a:p>
          <a:p>
            <a:pPr marL="0" indent="0">
              <a:buNone/>
            </a:pPr>
            <a:r>
              <a:rPr lang="fr-FR" dirty="0" smtClean="0">
                <a:solidFill>
                  <a:srgbClr val="00B050"/>
                </a:solidFill>
              </a:rPr>
              <a:t>Le marché du film qui génère un chiffre d’affaires d’environ 800 dollars!</a:t>
            </a:r>
            <a:endParaRPr lang="en-GB" dirty="0">
              <a:solidFill>
                <a:srgbClr val="00B050"/>
              </a:solidFill>
            </a:endParaRPr>
          </a:p>
        </p:txBody>
      </p:sp>
    </p:spTree>
    <p:extLst>
      <p:ext uri="{BB962C8B-B14F-4D97-AF65-F5344CB8AC3E}">
        <p14:creationId xmlns:p14="http://schemas.microsoft.com/office/powerpoint/2010/main" val="143086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434" t="15887" r="2065" b="1115"/>
          <a:stretch/>
        </p:blipFill>
        <p:spPr>
          <a:xfrm>
            <a:off x="0" y="591670"/>
            <a:ext cx="9476893" cy="5983942"/>
          </a:xfrm>
          <a:prstGeom prst="rect">
            <a:avLst/>
          </a:prstGeom>
        </p:spPr>
      </p:pic>
      <p:pic>
        <p:nvPicPr>
          <p:cNvPr id="2" name="Picture 1"/>
          <p:cNvPicPr>
            <a:picLocks noChangeAspect="1"/>
          </p:cNvPicPr>
          <p:nvPr/>
        </p:nvPicPr>
        <p:blipFill rotWithShape="1">
          <a:blip r:embed="rId3"/>
          <a:srcRect l="4715" t="4356"/>
          <a:stretch/>
        </p:blipFill>
        <p:spPr>
          <a:xfrm>
            <a:off x="9480176" y="94129"/>
            <a:ext cx="2711824" cy="2067129"/>
          </a:xfrm>
          <a:prstGeom prst="rect">
            <a:avLst/>
          </a:prstGeom>
        </p:spPr>
      </p:pic>
      <p:sp>
        <p:nvSpPr>
          <p:cNvPr id="3" name="Rectangle 2"/>
          <p:cNvSpPr/>
          <p:nvPr/>
        </p:nvSpPr>
        <p:spPr>
          <a:xfrm>
            <a:off x="944880" y="19734"/>
            <a:ext cx="6096000" cy="646331"/>
          </a:xfrm>
          <a:prstGeom prst="rect">
            <a:avLst/>
          </a:prstGeom>
        </p:spPr>
        <p:txBody>
          <a:bodyPr>
            <a:spAutoFit/>
          </a:bodyPr>
          <a:lstStyle/>
          <a:p>
            <a:r>
              <a:rPr lang="en-GB" dirty="0" err="1" smtClean="0"/>
              <a:t>Lisez</a:t>
            </a:r>
            <a:r>
              <a:rPr lang="en-GB" dirty="0" smtClean="0"/>
              <a:t>: Read </a:t>
            </a:r>
            <a:r>
              <a:rPr lang="en-GB" dirty="0"/>
              <a:t>out loud and look up 5/10 words on google translate or </a:t>
            </a:r>
            <a:r>
              <a:rPr lang="en-GB" dirty="0" err="1"/>
              <a:t>wordreference</a:t>
            </a:r>
            <a:endParaRPr lang="en-GB" dirty="0"/>
          </a:p>
        </p:txBody>
      </p:sp>
    </p:spTree>
    <p:extLst>
      <p:ext uri="{BB962C8B-B14F-4D97-AF65-F5344CB8AC3E}">
        <p14:creationId xmlns:p14="http://schemas.microsoft.com/office/powerpoint/2010/main" val="3654444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7637929" cy="5491321"/>
          </a:xfrm>
          <a:prstGeom prst="rect">
            <a:avLst/>
          </a:prstGeom>
        </p:spPr>
      </p:pic>
      <p:pic>
        <p:nvPicPr>
          <p:cNvPr id="6" name="Picture 5"/>
          <p:cNvPicPr>
            <a:picLocks noChangeAspect="1"/>
          </p:cNvPicPr>
          <p:nvPr/>
        </p:nvPicPr>
        <p:blipFill>
          <a:blip r:embed="rId3"/>
          <a:stretch>
            <a:fillRect/>
          </a:stretch>
        </p:blipFill>
        <p:spPr>
          <a:xfrm>
            <a:off x="920422" y="5285512"/>
            <a:ext cx="5797084" cy="1572488"/>
          </a:xfrm>
          <a:prstGeom prst="rect">
            <a:avLst/>
          </a:prstGeom>
        </p:spPr>
      </p:pic>
      <p:sp>
        <p:nvSpPr>
          <p:cNvPr id="7" name="Title 1"/>
          <p:cNvSpPr>
            <a:spLocks noGrp="1"/>
          </p:cNvSpPr>
          <p:nvPr>
            <p:ph type="title"/>
          </p:nvPr>
        </p:nvSpPr>
        <p:spPr>
          <a:xfrm>
            <a:off x="7916091" y="482691"/>
            <a:ext cx="3542211" cy="732155"/>
          </a:xfrm>
        </p:spPr>
        <p:txBody>
          <a:bodyPr>
            <a:normAutofit fontScale="90000"/>
          </a:bodyPr>
          <a:lstStyle/>
          <a:p>
            <a:r>
              <a:rPr lang="en-GB" dirty="0" smtClean="0"/>
              <a:t>p. 112 ex. 1a</a:t>
            </a:r>
            <a:br>
              <a:rPr lang="en-GB" dirty="0" smtClean="0"/>
            </a:br>
            <a:r>
              <a:rPr lang="en-GB" dirty="0" smtClean="0"/>
              <a:t>Reading (1-5) -&gt; True or False</a:t>
            </a:r>
            <a:endParaRPr lang="en-GB" dirty="0"/>
          </a:p>
        </p:txBody>
      </p:sp>
    </p:spTree>
    <p:extLst>
      <p:ext uri="{BB962C8B-B14F-4D97-AF65-F5344CB8AC3E}">
        <p14:creationId xmlns:p14="http://schemas.microsoft.com/office/powerpoint/2010/main" val="21863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7637929" cy="5491321"/>
          </a:xfrm>
          <a:prstGeom prst="rect">
            <a:avLst/>
          </a:prstGeom>
        </p:spPr>
      </p:pic>
      <p:pic>
        <p:nvPicPr>
          <p:cNvPr id="6" name="Picture 5"/>
          <p:cNvPicPr>
            <a:picLocks noChangeAspect="1"/>
          </p:cNvPicPr>
          <p:nvPr/>
        </p:nvPicPr>
        <p:blipFill>
          <a:blip r:embed="rId3"/>
          <a:stretch>
            <a:fillRect/>
          </a:stretch>
        </p:blipFill>
        <p:spPr>
          <a:xfrm>
            <a:off x="920422" y="5285512"/>
            <a:ext cx="5797084" cy="1572488"/>
          </a:xfrm>
          <a:prstGeom prst="rect">
            <a:avLst/>
          </a:prstGeom>
        </p:spPr>
      </p:pic>
      <p:sp>
        <p:nvSpPr>
          <p:cNvPr id="7" name="Title 1"/>
          <p:cNvSpPr>
            <a:spLocks noGrp="1"/>
          </p:cNvSpPr>
          <p:nvPr>
            <p:ph type="title"/>
          </p:nvPr>
        </p:nvSpPr>
        <p:spPr>
          <a:xfrm>
            <a:off x="7916091" y="482691"/>
            <a:ext cx="3542211" cy="732155"/>
          </a:xfrm>
        </p:spPr>
        <p:txBody>
          <a:bodyPr>
            <a:normAutofit fontScale="90000"/>
          </a:bodyPr>
          <a:lstStyle/>
          <a:p>
            <a:r>
              <a:rPr lang="en-GB" dirty="0" smtClean="0"/>
              <a:t>p. 112 ex. 1a</a:t>
            </a:r>
            <a:br>
              <a:rPr lang="en-GB" dirty="0" smtClean="0"/>
            </a:br>
            <a:r>
              <a:rPr lang="en-GB" dirty="0" smtClean="0"/>
              <a:t>Reading (1-5) -&gt; True or False</a:t>
            </a:r>
            <a:endParaRPr lang="en-GB" dirty="0"/>
          </a:p>
        </p:txBody>
      </p:sp>
      <p:sp>
        <p:nvSpPr>
          <p:cNvPr id="2" name="Rectangle 1"/>
          <p:cNvSpPr/>
          <p:nvPr/>
        </p:nvSpPr>
        <p:spPr>
          <a:xfrm>
            <a:off x="8215447" y="2009271"/>
            <a:ext cx="2943497" cy="2139047"/>
          </a:xfrm>
          <a:prstGeom prst="rect">
            <a:avLst/>
          </a:prstGeom>
        </p:spPr>
        <p:txBody>
          <a:bodyPr wrap="square">
            <a:spAutoFit/>
          </a:bodyPr>
          <a:lstStyle/>
          <a:p>
            <a:pPr>
              <a:spcAft>
                <a:spcPts val="600"/>
              </a:spcAft>
            </a:pPr>
            <a:r>
              <a:rPr lang="en-GB" b="1" dirty="0" smtClean="0">
                <a:solidFill>
                  <a:srgbClr val="00B050"/>
                </a:solidFill>
                <a:latin typeface="Arial" panose="020B0604020202020204" pitchFamily="34" charset="0"/>
                <a:ea typeface="Cambria" panose="02040503050406030204" pitchFamily="18" charset="0"/>
                <a:cs typeface="Times New Roman" panose="02020603050405020304" pitchFamily="18" charset="0"/>
              </a:rPr>
              <a:t>Les </a:t>
            </a:r>
            <a:r>
              <a:rPr lang="en-GB" b="1" dirty="0" err="1" smtClean="0">
                <a:solidFill>
                  <a:srgbClr val="00B050"/>
                </a:solidFill>
                <a:latin typeface="Arial" panose="020B0604020202020204" pitchFamily="34" charset="0"/>
                <a:ea typeface="Cambria" panose="02040503050406030204" pitchFamily="18" charset="0"/>
                <a:cs typeface="Times New Roman" panose="02020603050405020304" pitchFamily="18" charset="0"/>
              </a:rPr>
              <a:t>réponses</a:t>
            </a:r>
            <a:endParaRPr lang="en-GB" b="1" dirty="0">
              <a:solidFill>
                <a:srgbClr val="00B050"/>
              </a:solidFill>
              <a:latin typeface="Arial" panose="020B0604020202020204" pitchFamily="34" charset="0"/>
              <a:ea typeface="Cambria" panose="02040503050406030204" pitchFamily="18" charset="0"/>
              <a:cs typeface="Times New Roman" panose="02020603050405020304" pitchFamily="18" charset="0"/>
            </a:endParaRPr>
          </a:p>
          <a:p>
            <a:pPr>
              <a:spcAft>
                <a:spcPts val="600"/>
              </a:spcAft>
            </a:pPr>
            <a:r>
              <a:rPr lang="en-GB" dirty="0">
                <a:solidFill>
                  <a:srgbClr val="00B050"/>
                </a:solidFill>
                <a:latin typeface="Arial" panose="020B0604020202020204" pitchFamily="34" charset="0"/>
                <a:ea typeface="Cambria" panose="02040503050406030204" pitchFamily="18" charset="0"/>
                <a:cs typeface="Times New Roman" panose="02020603050405020304" pitchFamily="18" charset="0"/>
              </a:rPr>
              <a:t>1 V	</a:t>
            </a:r>
            <a:endParaRPr lang="en-GB" dirty="0" smtClean="0">
              <a:solidFill>
                <a:srgbClr val="00B050"/>
              </a:solidFill>
              <a:latin typeface="Arial" panose="020B0604020202020204" pitchFamily="34" charset="0"/>
              <a:ea typeface="Cambria" panose="02040503050406030204" pitchFamily="18" charset="0"/>
              <a:cs typeface="Times New Roman" panose="02020603050405020304" pitchFamily="18" charset="0"/>
            </a:endParaRPr>
          </a:p>
          <a:p>
            <a:pPr>
              <a:spcAft>
                <a:spcPts val="600"/>
              </a:spcAft>
            </a:pPr>
            <a:r>
              <a:rPr lang="en-GB" dirty="0" smtClean="0">
                <a:solidFill>
                  <a:srgbClr val="00B050"/>
                </a:solidFill>
                <a:latin typeface="Arial" panose="020B0604020202020204" pitchFamily="34" charset="0"/>
                <a:ea typeface="Cambria" panose="02040503050406030204" pitchFamily="18" charset="0"/>
                <a:cs typeface="Times New Roman" panose="02020603050405020304" pitchFamily="18" charset="0"/>
              </a:rPr>
              <a:t>2 </a:t>
            </a:r>
            <a:r>
              <a:rPr lang="en-GB" dirty="0">
                <a:solidFill>
                  <a:srgbClr val="00B050"/>
                </a:solidFill>
                <a:latin typeface="Arial" panose="020B0604020202020204" pitchFamily="34" charset="0"/>
                <a:ea typeface="Cambria" panose="02040503050406030204" pitchFamily="18" charset="0"/>
                <a:cs typeface="Times New Roman" panose="02020603050405020304" pitchFamily="18" charset="0"/>
              </a:rPr>
              <a:t>ND	</a:t>
            </a:r>
            <a:endParaRPr lang="en-GB" dirty="0" smtClean="0">
              <a:solidFill>
                <a:srgbClr val="00B050"/>
              </a:solidFill>
              <a:latin typeface="Arial" panose="020B0604020202020204" pitchFamily="34" charset="0"/>
              <a:ea typeface="Cambria" panose="02040503050406030204" pitchFamily="18" charset="0"/>
              <a:cs typeface="Times New Roman" panose="02020603050405020304" pitchFamily="18" charset="0"/>
            </a:endParaRPr>
          </a:p>
          <a:p>
            <a:pPr>
              <a:spcAft>
                <a:spcPts val="600"/>
              </a:spcAft>
            </a:pPr>
            <a:r>
              <a:rPr lang="en-GB" dirty="0" smtClean="0">
                <a:solidFill>
                  <a:srgbClr val="00B050"/>
                </a:solidFill>
                <a:latin typeface="Arial" panose="020B0604020202020204" pitchFamily="34" charset="0"/>
                <a:ea typeface="Cambria" panose="02040503050406030204" pitchFamily="18" charset="0"/>
                <a:cs typeface="Times New Roman" panose="02020603050405020304" pitchFamily="18" charset="0"/>
              </a:rPr>
              <a:t>3 </a:t>
            </a:r>
            <a:r>
              <a:rPr lang="en-GB" dirty="0">
                <a:solidFill>
                  <a:srgbClr val="00B050"/>
                </a:solidFill>
                <a:latin typeface="Arial" panose="020B0604020202020204" pitchFamily="34" charset="0"/>
                <a:ea typeface="Cambria" panose="02040503050406030204" pitchFamily="18" charset="0"/>
                <a:cs typeface="Times New Roman" panose="02020603050405020304" pitchFamily="18" charset="0"/>
              </a:rPr>
              <a:t>F	</a:t>
            </a:r>
            <a:endParaRPr lang="en-GB" dirty="0" smtClean="0">
              <a:solidFill>
                <a:srgbClr val="00B050"/>
              </a:solidFill>
              <a:latin typeface="Arial" panose="020B0604020202020204" pitchFamily="34" charset="0"/>
              <a:ea typeface="Cambria" panose="02040503050406030204" pitchFamily="18" charset="0"/>
              <a:cs typeface="Times New Roman" panose="02020603050405020304" pitchFamily="18" charset="0"/>
            </a:endParaRPr>
          </a:p>
          <a:p>
            <a:pPr>
              <a:spcAft>
                <a:spcPts val="600"/>
              </a:spcAft>
            </a:pPr>
            <a:r>
              <a:rPr lang="en-GB" dirty="0" smtClean="0">
                <a:solidFill>
                  <a:srgbClr val="00B050"/>
                </a:solidFill>
                <a:latin typeface="Arial" panose="020B0604020202020204" pitchFamily="34" charset="0"/>
                <a:ea typeface="Cambria" panose="02040503050406030204" pitchFamily="18" charset="0"/>
                <a:cs typeface="Times New Roman" panose="02020603050405020304" pitchFamily="18" charset="0"/>
              </a:rPr>
              <a:t>4 </a:t>
            </a:r>
            <a:r>
              <a:rPr lang="en-GB" dirty="0">
                <a:solidFill>
                  <a:srgbClr val="00B050"/>
                </a:solidFill>
                <a:latin typeface="Arial" panose="020B0604020202020204" pitchFamily="34" charset="0"/>
                <a:ea typeface="Cambria" panose="02040503050406030204" pitchFamily="18" charset="0"/>
                <a:cs typeface="Times New Roman" panose="02020603050405020304" pitchFamily="18" charset="0"/>
              </a:rPr>
              <a:t>F	</a:t>
            </a:r>
            <a:endParaRPr lang="en-GB" dirty="0" smtClean="0">
              <a:solidFill>
                <a:srgbClr val="00B050"/>
              </a:solidFill>
              <a:latin typeface="Arial" panose="020B0604020202020204" pitchFamily="34" charset="0"/>
              <a:ea typeface="Cambria" panose="02040503050406030204" pitchFamily="18" charset="0"/>
              <a:cs typeface="Times New Roman" panose="02020603050405020304" pitchFamily="18" charset="0"/>
            </a:endParaRPr>
          </a:p>
          <a:p>
            <a:pPr>
              <a:spcAft>
                <a:spcPts val="600"/>
              </a:spcAft>
            </a:pPr>
            <a:r>
              <a:rPr lang="en-GB" dirty="0" smtClean="0">
                <a:solidFill>
                  <a:srgbClr val="00B050"/>
                </a:solidFill>
                <a:latin typeface="Arial" panose="020B0604020202020204" pitchFamily="34" charset="0"/>
                <a:ea typeface="Cambria" panose="02040503050406030204" pitchFamily="18" charset="0"/>
                <a:cs typeface="Times New Roman" panose="02020603050405020304" pitchFamily="18" charset="0"/>
              </a:rPr>
              <a:t>5 </a:t>
            </a:r>
            <a:r>
              <a:rPr lang="en-GB" dirty="0">
                <a:solidFill>
                  <a:srgbClr val="00B050"/>
                </a:solidFill>
                <a:latin typeface="Arial" panose="020B0604020202020204" pitchFamily="34" charset="0"/>
                <a:ea typeface="Cambria" panose="02040503050406030204" pitchFamily="18" charset="0"/>
                <a:cs typeface="Times New Roman" panose="02020603050405020304" pitchFamily="18" charset="0"/>
              </a:rPr>
              <a:t>V</a:t>
            </a:r>
          </a:p>
        </p:txBody>
      </p:sp>
    </p:spTree>
    <p:extLst>
      <p:ext uri="{BB962C8B-B14F-4D97-AF65-F5344CB8AC3E}">
        <p14:creationId xmlns:p14="http://schemas.microsoft.com/office/powerpoint/2010/main" val="54023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3898"/>
            <a:ext cx="6730085" cy="6824102"/>
          </a:xfrm>
          <a:prstGeom prst="rect">
            <a:avLst/>
          </a:prstGeom>
        </p:spPr>
      </p:pic>
      <p:sp>
        <p:nvSpPr>
          <p:cNvPr id="5" name="Title 1"/>
          <p:cNvSpPr>
            <a:spLocks noGrp="1"/>
          </p:cNvSpPr>
          <p:nvPr>
            <p:ph type="title"/>
          </p:nvPr>
        </p:nvSpPr>
        <p:spPr>
          <a:xfrm>
            <a:off x="7299212" y="33898"/>
            <a:ext cx="4090851" cy="4246454"/>
          </a:xfrm>
        </p:spPr>
        <p:txBody>
          <a:bodyPr>
            <a:noAutofit/>
          </a:bodyPr>
          <a:lstStyle/>
          <a:p>
            <a:r>
              <a:rPr lang="en-GB" sz="3500" dirty="0" smtClean="0"/>
              <a:t>p. 113 ex. 5</a:t>
            </a:r>
            <a:br>
              <a:rPr lang="en-GB" sz="3500" dirty="0" smtClean="0"/>
            </a:br>
            <a:r>
              <a:rPr lang="en-GB" sz="3500" dirty="0" smtClean="0"/>
              <a:t>Listening (1-6)</a:t>
            </a:r>
            <a:br>
              <a:rPr lang="en-GB" sz="3500" dirty="0" smtClean="0"/>
            </a:br>
            <a:r>
              <a:rPr lang="en-GB" sz="3500" dirty="0"/>
              <a:t/>
            </a:r>
            <a:br>
              <a:rPr lang="en-GB" sz="3500" dirty="0"/>
            </a:br>
            <a:r>
              <a:rPr lang="en-GB" sz="3500" dirty="0" smtClean="0"/>
              <a:t>a) Listen to the whole track first</a:t>
            </a:r>
            <a:br>
              <a:rPr lang="en-GB" sz="3500" dirty="0" smtClean="0"/>
            </a:br>
            <a:r>
              <a:rPr lang="en-GB" sz="3500" dirty="0" smtClean="0"/>
              <a:t/>
            </a:r>
            <a:br>
              <a:rPr lang="en-GB" sz="3500" dirty="0" smtClean="0"/>
            </a:br>
            <a:r>
              <a:rPr lang="en-GB" sz="3500" b="1" dirty="0" smtClean="0"/>
              <a:t>b) Listen again (only to the 1</a:t>
            </a:r>
            <a:r>
              <a:rPr lang="en-GB" sz="3500" b="1" baseline="30000" dirty="0" smtClean="0"/>
              <a:t>st</a:t>
            </a:r>
            <a:r>
              <a:rPr lang="en-GB" sz="3500" b="1" dirty="0" smtClean="0"/>
              <a:t> part) and fill in the blanks (1-6)</a:t>
            </a:r>
            <a:endParaRPr lang="en-GB" sz="3500" b="1" dirty="0"/>
          </a:p>
        </p:txBody>
      </p:sp>
      <p:sp>
        <p:nvSpPr>
          <p:cNvPr id="6" name="TextBox 5"/>
          <p:cNvSpPr txBox="1"/>
          <p:nvPr/>
        </p:nvSpPr>
        <p:spPr>
          <a:xfrm>
            <a:off x="7155123" y="4785646"/>
            <a:ext cx="3946544" cy="923330"/>
          </a:xfrm>
          <a:prstGeom prst="rect">
            <a:avLst/>
          </a:prstGeom>
          <a:noFill/>
        </p:spPr>
        <p:txBody>
          <a:bodyPr wrap="square" rtlCol="0">
            <a:spAutoFit/>
          </a:bodyPr>
          <a:lstStyle/>
          <a:p>
            <a:r>
              <a:rPr lang="en-GB" b="1" dirty="0" smtClean="0">
                <a:solidFill>
                  <a:srgbClr val="7030A0"/>
                </a:solidFill>
              </a:rPr>
              <a:t>Extension -</a:t>
            </a:r>
            <a:r>
              <a:rPr lang="en-GB" dirty="0" smtClean="0"/>
              <a:t> Listen to the second part again and make some notes on:</a:t>
            </a:r>
            <a:br>
              <a:rPr lang="en-GB" dirty="0" smtClean="0"/>
            </a:br>
            <a:endParaRPr lang="en-GB" dirty="0"/>
          </a:p>
        </p:txBody>
      </p:sp>
      <p:pic>
        <p:nvPicPr>
          <p:cNvPr id="7" name="Picture 6"/>
          <p:cNvPicPr>
            <a:picLocks noChangeAspect="1"/>
          </p:cNvPicPr>
          <p:nvPr/>
        </p:nvPicPr>
        <p:blipFill>
          <a:blip r:embed="rId3"/>
          <a:stretch>
            <a:fillRect/>
          </a:stretch>
        </p:blipFill>
        <p:spPr>
          <a:xfrm>
            <a:off x="7155123" y="5468034"/>
            <a:ext cx="4672544" cy="1264477"/>
          </a:xfrm>
          <a:prstGeom prst="rect">
            <a:avLst/>
          </a:prstGeom>
        </p:spPr>
      </p:pic>
    </p:spTree>
    <p:extLst>
      <p:ext uri="{BB962C8B-B14F-4D97-AF65-F5344CB8AC3E}">
        <p14:creationId xmlns:p14="http://schemas.microsoft.com/office/powerpoint/2010/main" val="245306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Flow_SignoffStatus xmlns="243c381b-9e7b-4f3f-9faa-d5f947766a1e" xsi:nil="true"/>
    <LastSharedByTime xmlns="8ffecbdb-44a8-4cbb-adbc-24189428b1e5" xsi:nil="true"/>
    <LastSharedByUser xmlns="8ffecbdb-44a8-4cbb-adbc-24189428b1e5" xsi:nil="true"/>
    <SharedWithUsers xmlns="560e83b5-ecf1-49b5-8df5-efdeba3aea8e">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C342EDAA85D1846BDA508A28141BC2B" ma:contentTypeVersion="" ma:contentTypeDescription="Create a new document." ma:contentTypeScope="" ma:versionID="770bcb65b00a38b533a5ae73b732dd47">
  <xsd:schema xmlns:xsd="http://www.w3.org/2001/XMLSchema" xmlns:xs="http://www.w3.org/2001/XMLSchema" xmlns:p="http://schemas.microsoft.com/office/2006/metadata/properties" xmlns:ns1="http://schemas.microsoft.com/sharepoint/v3" xmlns:ns2="560e83b5-ecf1-49b5-8df5-efdeba3aea8e" xmlns:ns3="8ffecbdb-44a8-4cbb-adbc-24189428b1e5" xmlns:ns4="243c381b-9e7b-4f3f-9faa-d5f947766a1e" targetNamespace="http://schemas.microsoft.com/office/2006/metadata/properties" ma:root="true" ma:fieldsID="1fbe1ccc4d1c4fb1b91b7c51020147e4" ns1:_="" ns2:_="" ns3:_="" ns4:_="">
    <xsd:import namespace="http://schemas.microsoft.com/sharepoint/v3"/>
    <xsd:import namespace="560e83b5-ecf1-49b5-8df5-efdeba3aea8e"/>
    <xsd:import namespace="8ffecbdb-44a8-4cbb-adbc-24189428b1e5"/>
    <xsd:import namespace="243c381b-9e7b-4f3f-9faa-d5f947766a1e"/>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_Flow_SignoffStatus"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0e83b5-ecf1-49b5-8df5-efdeba3aea8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ecbdb-44a8-4cbb-adbc-24189428b1e5"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43c381b-9e7b-4f3f-9faa-d5f947766a1e"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_Flow_SignoffStatus" ma:index="16" nillable="true" ma:displayName="Sign-off status" ma:internalName="_x0024_Resources_x003a_core_x002c_Signoff_Status_x003b_">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78A299-2C2C-4930-AFA1-E39E54EADD1B}">
  <ds:schemaRefs>
    <ds:schemaRef ds:uri="http://schemas.microsoft.com/office/infopath/2007/PartnerControls"/>
    <ds:schemaRef ds:uri="http://purl.org/dc/elements/1.1/"/>
    <ds:schemaRef ds:uri="http://www.w3.org/XML/1998/namespace"/>
    <ds:schemaRef ds:uri="http://schemas.microsoft.com/office/2006/metadata/properties"/>
    <ds:schemaRef ds:uri="1c6c2e73-253b-46df-9c1a-52bf3bf6c398"/>
    <ds:schemaRef ds:uri="http://purl.org/dc/terms/"/>
    <ds:schemaRef ds:uri="http://schemas.openxmlformats.org/package/2006/metadata/core-properties"/>
    <ds:schemaRef ds:uri="http://schemas.microsoft.com/office/2006/documentManagement/types"/>
    <ds:schemaRef ds:uri="b2bc36ba-62b7-495f-9130-2b1dc5689bf1"/>
    <ds:schemaRef ds:uri="http://purl.org/dc/dcmitype/"/>
  </ds:schemaRefs>
</ds:datastoreItem>
</file>

<file path=customXml/itemProps2.xml><?xml version="1.0" encoding="utf-8"?>
<ds:datastoreItem xmlns:ds="http://schemas.openxmlformats.org/officeDocument/2006/customXml" ds:itemID="{265A05F4-8711-4878-9BFE-D5F586002B4A}"/>
</file>

<file path=customXml/itemProps3.xml><?xml version="1.0" encoding="utf-8"?>
<ds:datastoreItem xmlns:ds="http://schemas.openxmlformats.org/officeDocument/2006/customXml" ds:itemID="{BCD98155-B216-45FB-B171-1EC1D857E9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243</TotalTime>
  <Words>1567</Words>
  <Application>Microsoft Office PowerPoint</Application>
  <PresentationFormat>Widescreen</PresentationFormat>
  <Paragraphs>164</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Cambria</vt:lpstr>
      <vt:lpstr>Times New Roman</vt:lpstr>
      <vt:lpstr>Office Theme</vt:lpstr>
      <vt:lpstr>PowerPoint Presentation</vt:lpstr>
      <vt:lpstr>Le festival de Cannes</vt:lpstr>
      <vt:lpstr>À votre avis, en quoi consiste le festival de Cannes? What do you think the Cannes films festival is all about?</vt:lpstr>
      <vt:lpstr>À quoi sert le Festival de Cannes ? https://www.youtube.com/watch?v=aq-HtCFQGYQ  </vt:lpstr>
      <vt:lpstr>À quoi sert le Festival de Cannes ? https://www.youtube.com/watch?v=aq-HtCFQGYQ  </vt:lpstr>
      <vt:lpstr>PowerPoint Presentation</vt:lpstr>
      <vt:lpstr>p. 112 ex. 1a Reading (1-5) -&gt; True or False</vt:lpstr>
      <vt:lpstr>p. 112 ex. 1a Reading (1-5) -&gt; True or False</vt:lpstr>
      <vt:lpstr>p. 113 ex. 5 Listening (1-6)  a) Listen to the whole track first  b) Listen again (only to the 1st part) and fill in the blanks (1-6)</vt:lpstr>
      <vt:lpstr>Écoutez: p. 113 ex. 5 Listening (1-6) -&gt; Fill in the blanks</vt:lpstr>
      <vt:lpstr>PowerPoint Presentation</vt:lpstr>
      <vt:lpstr>Si …. Sentences – Translation  p. 114 ex. 3b  (look up 5 words on google translate/wordreference for help)</vt:lpstr>
      <vt:lpstr>Si …. Sentences – Translation  p. 114 ex. 3b</vt:lpstr>
      <vt:lpstr>Regardez cette vidéo:</vt:lpstr>
      <vt:lpstr>PowerPoint Presentation</vt:lpstr>
      <vt:lpstr>PowerPoint Presentation</vt:lpstr>
      <vt:lpstr>Extension:  Lisez - p. 123</vt:lpstr>
      <vt:lpstr>Extension Answers:</vt:lpstr>
      <vt:lpstr>PowerPoint Presentation</vt:lpstr>
      <vt:lpstr>Answers:</vt:lpstr>
      <vt:lpstr>PowerPoint Presentation</vt:lpstr>
      <vt:lpstr>Answers:</vt:lpstr>
      <vt:lpstr>p. 109 ex. 5</vt:lpstr>
      <vt:lpstr>p. 109 ex. 5</vt:lpstr>
      <vt:lpstr>Enrichment/ extra: </vt:lpstr>
    </vt:vector>
  </TitlesOfParts>
  <Company>Christs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Hugo Costain</dc:creator>
  <cp:lastModifiedBy>Hugo Costain</cp:lastModifiedBy>
  <cp:revision>41</cp:revision>
  <dcterms:created xsi:type="dcterms:W3CDTF">2020-05-30T10:16:48Z</dcterms:created>
  <dcterms:modified xsi:type="dcterms:W3CDTF">2020-06-15T09:29:25Z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0x010100DC342EDAA85D1846BDA508A28141BC2B</vt:lpwstr>
  </property>
  <property fmtid="{D5CDD505-2E9C-101B-9397-08002B2CF9AE}" pid="3" name="Order">
    <vt:r8>539700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